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7.jpg" ContentType="image/png"/>
  <Override PartName="/ppt/media/image6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61" r:id="rId4"/>
    <p:sldId id="260" r:id="rId5"/>
    <p:sldId id="265" r:id="rId6"/>
    <p:sldId id="266" r:id="rId7"/>
    <p:sldId id="267" r:id="rId8"/>
    <p:sldId id="283" r:id="rId9"/>
    <p:sldId id="268" r:id="rId10"/>
    <p:sldId id="286" r:id="rId11"/>
    <p:sldId id="287" r:id="rId12"/>
    <p:sldId id="288" r:id="rId13"/>
    <p:sldId id="289" r:id="rId14"/>
    <p:sldId id="290" r:id="rId15"/>
    <p:sldId id="291" r:id="rId16"/>
    <p:sldId id="300" r:id="rId17"/>
    <p:sldId id="285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10" r:id="rId34"/>
    <p:sldId id="308" r:id="rId35"/>
    <p:sldId id="309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7" r:id="rId47"/>
    <p:sldId id="321" r:id="rId48"/>
    <p:sldId id="322" r:id="rId49"/>
    <p:sldId id="323" r:id="rId50"/>
    <p:sldId id="324" r:id="rId51"/>
    <p:sldId id="328" r:id="rId52"/>
    <p:sldId id="329" r:id="rId53"/>
    <p:sldId id="330" r:id="rId54"/>
    <p:sldId id="331" r:id="rId55"/>
    <p:sldId id="332" r:id="rId56"/>
    <p:sldId id="333" r:id="rId57"/>
    <p:sldId id="335" r:id="rId58"/>
    <p:sldId id="334" r:id="rId59"/>
    <p:sldId id="336" r:id="rId60"/>
    <p:sldId id="338" r:id="rId61"/>
    <p:sldId id="339" r:id="rId62"/>
    <p:sldId id="340" r:id="rId63"/>
    <p:sldId id="337" r:id="rId64"/>
    <p:sldId id="341" r:id="rId65"/>
    <p:sldId id="342" r:id="rId66"/>
    <p:sldId id="343" r:id="rId67"/>
    <p:sldId id="344" r:id="rId68"/>
    <p:sldId id="345" r:id="rId69"/>
    <p:sldId id="325" r:id="rId70"/>
    <p:sldId id="326" r:id="rId71"/>
    <p:sldId id="270" r:id="rId72"/>
    <p:sldId id="272" r:id="rId73"/>
    <p:sldId id="273" r:id="rId74"/>
    <p:sldId id="274" r:id="rId75"/>
    <p:sldId id="275" r:id="rId76"/>
    <p:sldId id="276" r:id="rId77"/>
    <p:sldId id="277" r:id="rId78"/>
    <p:sldId id="278" r:id="rId79"/>
    <p:sldId id="279" r:id="rId80"/>
    <p:sldId id="280" r:id="rId81"/>
    <p:sldId id="281" r:id="rId82"/>
    <p:sldId id="282" r:id="rId8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2A36-57A1-4391-A8E5-0E85A2D88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E0B55D-8A1C-46CC-9952-D1DF2391A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DA300-98F2-417D-A581-02786D3F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5D2A72-06CD-44C5-B1F0-9BA0AF20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0E2C8-63AA-4EDA-8A05-A264B4E3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20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B95EA-60BF-435E-831B-28820C28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B437B0-FD72-4ABE-BBF1-71E41974D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5F0F9-79AD-4F03-A6FC-5C02F8E5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691846-A950-4BB8-9C11-C7CBA399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216459-DA1D-4D0E-937F-5E6E6D5A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0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3C7F00-96D7-4BA1-B18D-CD8EE90FF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CC0D49-F97F-4B30-B28F-D22F3E2DB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5B887-F76B-4801-9395-709BD1B5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B6D5D7-C7C8-42B0-A7FA-73F848A20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45A0E7-65EF-4EC9-97F4-FD37F378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97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EB39E-AD60-4C41-AD05-08200517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A5FC28-4924-4F00-B678-676CC85A2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094390-0995-4AEF-B39C-A98D9D2AA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0F9DDF-87FF-46C5-97F8-6FB07961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F2ABA1-5915-4D27-A42B-C77306DD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00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0E50B-DC04-4351-AAF7-05B9AD871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329D77-21D8-45DA-AD44-4A68D4A56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41FA94-E485-47DC-892B-0D4937CD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34288B-8AE9-4E7F-8DDB-D2716D6C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05F8B-8421-4284-BA06-322C15AF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1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F7749-6ACA-436C-8153-66FCA6C5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8EC394-0E25-47E3-998C-021986F4E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ADE8DE-8D71-44AB-8352-BED9F4B00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81C7AD-CB72-4CC6-B97A-2B57FDC4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570B56-D585-4B62-869C-5B05B9A7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AE30B8-EDC8-4F88-95AE-5ABDFD82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69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3067-0A14-45ED-9CD6-FD6BC9DA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9C6DE2-542C-4EE8-936D-9BD3A094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52FD67-AA95-45ED-985B-AC359743E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AF6FA-D0B6-4B8B-A744-E4CD76E3F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E7B2C7-C25C-425C-A73F-C2A8198B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CCAD9A-E0F1-488C-ABFE-FFC89A0A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A04BE1-B825-4F6C-88B8-92DFAC8C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72C457-72C4-4710-9A05-EDEC6A6D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40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FCDD6-65A5-4B04-8F0D-2B5837C8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214240-1D08-4937-8A91-C7E10F2B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CC71CC-9423-4785-9DA0-11BC8CCC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CF01A6-668C-47E8-B808-24234705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28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672D5D-B75F-4F12-9DF0-5FDD2205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74A63C-69BF-4F58-964E-C574D0548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B18859-5126-4A7D-AA4B-311D36A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97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D3E94-C6C5-4196-8EAC-58E302F0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F3533-BCB2-41F8-A0DB-2FCFF2572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B642D4-6B16-4503-BABF-837CB03C9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D27714-8D4C-48AA-94A0-4B6C2831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733249-20FE-40ED-BB6E-13790A42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F969C3-B84B-4B38-BCE4-BF019CF3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5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695C7-C245-4A26-9FF4-AE611A3C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76BDE7-7988-48D6-9037-0EA712BEA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2AD455-EC06-4A3F-B29A-6BD6EAFBA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9F6FC2-4B5F-47B4-99F9-E3EEA7E3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F936CE-4F18-4AB9-9C30-87DE4870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BD0257-EF13-423F-86F2-CFC66EC3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4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5F199-521A-4BD0-9252-93E58D7C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33721B-6955-4AB1-A45D-FD7881D30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DE1EE3-9C1A-408C-9E19-BB77AE961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194CC-8779-414F-9EA7-CB6C2C3A5C17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B4FE2A-207C-42BF-A8DC-E9500D2FA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44914-1690-44C5-9444-F34B74C7E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569C-DAE7-4A30-9FBD-D0B8531DA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1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re.ru/persons/8322/dmitrii-shostakovich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re.ru/s/azbuka_avangarda/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ulture.ru/books/236/anna-karenina" TargetMode="External"/><Relationship Id="rId5" Type="http://schemas.openxmlformats.org/officeDocument/2006/relationships/hyperlink" Target="https://www.culture.ru/persons/8210/aleksandr-griboedov" TargetMode="External"/><Relationship Id="rId4" Type="http://schemas.openxmlformats.org/officeDocument/2006/relationships/hyperlink" Target="https://www.culture.ru/s/slovo-dnya/eskiz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lture.ru/persons/8760/vsevolod-meierkhold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6.png"/><Relationship Id="rId4" Type="http://schemas.openxmlformats.org/officeDocument/2006/relationships/image" Target="../media/image10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70336D-4FF2-42AA-B94D-6082A56C2882}"/>
              </a:ext>
            </a:extLst>
          </p:cNvPr>
          <p:cNvSpPr txBox="1"/>
          <p:nvPr/>
        </p:nvSpPr>
        <p:spPr>
          <a:xfrm>
            <a:off x="1008185" y="152400"/>
            <a:ext cx="7221415" cy="128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74AB4-91F1-46BB-B10A-57B0A694B8A5}"/>
              </a:ext>
            </a:extLst>
          </p:cNvPr>
          <p:cNvSpPr txBox="1"/>
          <p:nvPr/>
        </p:nvSpPr>
        <p:spPr>
          <a:xfrm>
            <a:off x="5638800" y="258493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37DBC-5BB4-46F9-8394-C11CD1CA9E88}"/>
              </a:ext>
            </a:extLst>
          </p:cNvPr>
          <p:cNvSpPr txBox="1"/>
          <p:nvPr/>
        </p:nvSpPr>
        <p:spPr>
          <a:xfrm>
            <a:off x="5193322" y="-191999"/>
            <a:ext cx="69986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0" b="1" dirty="0">
              <a:solidFill>
                <a:schemeClr val="accent2">
                  <a:lumMod val="75000"/>
                </a:schemeClr>
              </a:solidFill>
              <a:ea typeface="Gadug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F65DA-EEE2-46CB-B800-55E040A72673}"/>
              </a:ext>
            </a:extLst>
          </p:cNvPr>
          <p:cNvSpPr txBox="1"/>
          <p:nvPr/>
        </p:nvSpPr>
        <p:spPr>
          <a:xfrm>
            <a:off x="586154" y="3429000"/>
            <a:ext cx="59670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7400" b="1" dirty="0">
              <a:solidFill>
                <a:schemeClr val="accent2">
                  <a:lumMod val="50000"/>
                </a:schemeClr>
              </a:solidFill>
              <a:ea typeface="Gadugi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B31745-47E0-49DF-A7F7-0ED64D68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97" y="152400"/>
            <a:ext cx="1223933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DE4628-CF69-4498-BC84-2EF99DEE40CD}"/>
              </a:ext>
            </a:extLst>
          </p:cNvPr>
          <p:cNvSpPr txBox="1"/>
          <p:nvPr/>
        </p:nvSpPr>
        <p:spPr>
          <a:xfrm>
            <a:off x="4185139" y="694436"/>
            <a:ext cx="7748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u="sng" dirty="0">
                <a:solidFill>
                  <a:srgbClr val="7030A0"/>
                </a:solidFill>
                <a:highlight>
                  <a:srgbClr val="FFFF00"/>
                </a:highlight>
                <a:latin typeface="Century" panose="02040604050505020304" pitchFamily="18" charset="0"/>
              </a:rPr>
              <a:t>Искусство в</a:t>
            </a:r>
            <a:r>
              <a:rPr lang="ru-RU" sz="5000" b="1" u="sng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Century" panose="02040604050505020304" pitchFamily="18" charset="0"/>
              </a:rPr>
              <a:t> </a:t>
            </a:r>
            <a:r>
              <a:rPr lang="ru-RU" sz="5000" b="1" u="sng" dirty="0">
                <a:solidFill>
                  <a:srgbClr val="7030A0"/>
                </a:solidFill>
                <a:highlight>
                  <a:srgbClr val="FFFF00"/>
                </a:highlight>
                <a:latin typeface="Century" panose="02040604050505020304" pitchFamily="18" charset="0"/>
              </a:rPr>
              <a:t>блокадном</a:t>
            </a:r>
            <a:r>
              <a:rPr lang="ru-RU" sz="5000" b="1" u="sng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Century" panose="02040604050505020304" pitchFamily="18" charset="0"/>
              </a:rPr>
              <a:t> </a:t>
            </a:r>
            <a:r>
              <a:rPr lang="ru-RU" sz="5000" b="1" u="sng" dirty="0">
                <a:solidFill>
                  <a:srgbClr val="7030A0"/>
                </a:solidFill>
                <a:highlight>
                  <a:srgbClr val="FFFF00"/>
                </a:highlight>
                <a:latin typeface="Century" panose="02040604050505020304" pitchFamily="18" charset="0"/>
              </a:rPr>
              <a:t>Ленинграде</a:t>
            </a:r>
          </a:p>
        </p:txBody>
      </p:sp>
    </p:spTree>
    <p:extLst>
      <p:ext uri="{BB962C8B-B14F-4D97-AF65-F5344CB8AC3E}">
        <p14:creationId xmlns:p14="http://schemas.microsoft.com/office/powerpoint/2010/main" val="22976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06CB0-D131-402E-BAFF-9EDB6693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20E7630-8D8E-4DA8-816A-0FCBCC3DC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0086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A9263A-C6F8-457E-9851-19EF7129401E}"/>
              </a:ext>
            </a:extLst>
          </p:cNvPr>
          <p:cNvSpPr txBox="1"/>
          <p:nvPr/>
        </p:nvSpPr>
        <p:spPr>
          <a:xfrm>
            <a:off x="6189785" y="550985"/>
            <a:ext cx="5521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Спасение</a:t>
            </a:r>
          </a:p>
          <a:p>
            <a:pPr algn="ctr"/>
            <a:r>
              <a:rPr lang="ru-RU" sz="4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памятников</a:t>
            </a:r>
          </a:p>
          <a:p>
            <a:pPr algn="ctr"/>
            <a:r>
              <a:rPr lang="ru-RU" sz="4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</a:rPr>
              <a:t>архитектуры</a:t>
            </a:r>
          </a:p>
        </p:txBody>
      </p:sp>
    </p:spTree>
    <p:extLst>
      <p:ext uri="{BB962C8B-B14F-4D97-AF65-F5344CB8AC3E}">
        <p14:creationId xmlns:p14="http://schemas.microsoft.com/office/powerpoint/2010/main" val="266088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2301B-46F7-4C42-B6BE-2F0C92ED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8" y="365125"/>
            <a:ext cx="3048001" cy="1325563"/>
          </a:xfrm>
        </p:spPr>
        <p:txBody>
          <a:bodyPr>
            <a:normAutofit/>
          </a:bodyPr>
          <a:lstStyle/>
          <a:p>
            <a:pPr algn="ctr"/>
            <a:r>
              <a:rPr lang="ru-RU" sz="41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Аничков</a:t>
            </a:r>
            <a:br>
              <a:rPr lang="ru-RU" sz="41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</a:br>
            <a:r>
              <a:rPr lang="ru-RU" sz="41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мост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6CAC45-39CC-4EB0-A5BD-69EABB73D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837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E1ABF-56E8-414A-A5E8-0F917B8E6AF4}"/>
              </a:ext>
            </a:extLst>
          </p:cNvPr>
          <p:cNvSpPr txBox="1"/>
          <p:nvPr/>
        </p:nvSpPr>
        <p:spPr>
          <a:xfrm>
            <a:off x="9143999" y="4553883"/>
            <a:ext cx="2901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Ленинград,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апрель 1943 г.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фотограф: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Давид Михайлович Трахтенберг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(1906 – 1975)</a:t>
            </a:r>
          </a:p>
        </p:txBody>
      </p:sp>
    </p:spTree>
    <p:extLst>
      <p:ext uri="{BB962C8B-B14F-4D97-AF65-F5344CB8AC3E}">
        <p14:creationId xmlns:p14="http://schemas.microsoft.com/office/powerpoint/2010/main" val="35273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5B904-CB62-4897-B6D7-16F6E620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A84461-EE35-4137-840A-3C7AA9662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7011"/>
          </a:xfrm>
        </p:spPr>
      </p:pic>
    </p:spTree>
    <p:extLst>
      <p:ext uri="{BB962C8B-B14F-4D97-AF65-F5344CB8AC3E}">
        <p14:creationId xmlns:p14="http://schemas.microsoft.com/office/powerpoint/2010/main" val="33727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7DA09-26F5-4119-8BA3-2241D7EE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EBFE36-C01F-4FB9-9B19-66E0A2962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38" y="0"/>
            <a:ext cx="5955324" cy="6858447"/>
          </a:xfrm>
        </p:spPr>
      </p:pic>
    </p:spTree>
    <p:extLst>
      <p:ext uri="{BB962C8B-B14F-4D97-AF65-F5344CB8AC3E}">
        <p14:creationId xmlns:p14="http://schemas.microsoft.com/office/powerpoint/2010/main" val="33463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149F6-D503-4C21-97B4-37D700F8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22FF0E-CACD-4DB6-A248-F949762CB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" y="-2193"/>
            <a:ext cx="10292862" cy="6860193"/>
          </a:xfrm>
        </p:spPr>
      </p:pic>
    </p:spTree>
    <p:extLst>
      <p:ext uri="{BB962C8B-B14F-4D97-AF65-F5344CB8AC3E}">
        <p14:creationId xmlns:p14="http://schemas.microsoft.com/office/powerpoint/2010/main" val="28286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40EA3-CB68-459C-BD71-4AEF1674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AC1263-2166-4F7E-8A0B-ADAC6BA5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32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5725-B5D0-42D8-9A19-4F1D23DA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A01237-D34C-4F97-9284-B665E6743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31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87E385-BE42-4BDD-A1CA-7CCFB253D325}"/>
              </a:ext>
            </a:extLst>
          </p:cNvPr>
          <p:cNvSpPr txBox="1"/>
          <p:nvPr/>
        </p:nvSpPr>
        <p:spPr>
          <a:xfrm>
            <a:off x="7326923" y="5768840"/>
            <a:ext cx="4443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Скульптор – барон Пётр Карлович Клодт (1805 – 1867)</a:t>
            </a:r>
            <a:r>
              <a:rPr lang="ru-RU" sz="2400" b="1" dirty="0">
                <a:solidFill>
                  <a:srgbClr val="FFC00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42595-D532-4B7C-9694-F1567ADEC2A3}"/>
              </a:ext>
            </a:extLst>
          </p:cNvPr>
          <p:cNvSpPr txBox="1"/>
          <p:nvPr/>
        </p:nvSpPr>
        <p:spPr>
          <a:xfrm>
            <a:off x="422031" y="6184338"/>
            <a:ext cx="200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1851 г.</a:t>
            </a:r>
          </a:p>
        </p:txBody>
      </p:sp>
    </p:spTree>
    <p:extLst>
      <p:ext uri="{BB962C8B-B14F-4D97-AF65-F5344CB8AC3E}">
        <p14:creationId xmlns:p14="http://schemas.microsoft.com/office/powerpoint/2010/main" val="17093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F72CF-390F-484E-B0D9-B8E144B0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0AE0EC-18D5-4B91-81E5-8E5D76145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4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79D293-71F6-4D00-95C3-175856045998}"/>
              </a:ext>
            </a:extLst>
          </p:cNvPr>
          <p:cNvSpPr txBox="1"/>
          <p:nvPr/>
        </p:nvSpPr>
        <p:spPr>
          <a:xfrm>
            <a:off x="7924800" y="5921240"/>
            <a:ext cx="4443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Скульптор – Этьен Морис Фальконе (1716 – 1791)</a:t>
            </a:r>
            <a:r>
              <a:rPr lang="ru-RU" sz="2400" b="1" dirty="0">
                <a:solidFill>
                  <a:srgbClr val="FFC00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ADFF4-55EB-4E10-A2C2-47F29649D1AB}"/>
              </a:ext>
            </a:extLst>
          </p:cNvPr>
          <p:cNvSpPr txBox="1"/>
          <p:nvPr/>
        </p:nvSpPr>
        <p:spPr>
          <a:xfrm>
            <a:off x="5838091" y="6184338"/>
            <a:ext cx="208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1768-1778 гг.</a:t>
            </a:r>
          </a:p>
        </p:txBody>
      </p:sp>
    </p:spTree>
    <p:extLst>
      <p:ext uri="{BB962C8B-B14F-4D97-AF65-F5344CB8AC3E}">
        <p14:creationId xmlns:p14="http://schemas.microsoft.com/office/powerpoint/2010/main" val="31134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1E80B-5179-43FC-9AC8-ED9A4C5A3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20311A-8F82-4B6B-8312-4585AA1FB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8801"/>
          </a:xfrm>
        </p:spPr>
      </p:pic>
    </p:spTree>
    <p:extLst>
      <p:ext uri="{BB962C8B-B14F-4D97-AF65-F5344CB8AC3E}">
        <p14:creationId xmlns:p14="http://schemas.microsoft.com/office/powerpoint/2010/main" val="24224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589EE-9A78-408F-900F-C5F79C9D0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EA3341-D51F-4E7A-89AD-C56E1816A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862"/>
          </a:xfrm>
        </p:spPr>
      </p:pic>
    </p:spTree>
    <p:extLst>
      <p:ext uri="{BB962C8B-B14F-4D97-AF65-F5344CB8AC3E}">
        <p14:creationId xmlns:p14="http://schemas.microsoft.com/office/powerpoint/2010/main" val="16546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AEE98D-42A7-4FE0-957B-908E24974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140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B691BF-7BD2-4A57-9EE7-1FF431CC5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01" y="0"/>
            <a:ext cx="6823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4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E9184-C645-47B5-956A-A3035F8B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092E57-E64C-4B74-8DCF-832AE1EF0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70" cy="6858000"/>
          </a:xfrm>
        </p:spPr>
      </p:pic>
    </p:spTree>
    <p:extLst>
      <p:ext uri="{BB962C8B-B14F-4D97-AF65-F5344CB8AC3E}">
        <p14:creationId xmlns:p14="http://schemas.microsoft.com/office/powerpoint/2010/main" val="7349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92CFE-0820-4D6C-93B4-2B209D68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94575A-2CF6-4E9B-8806-208A52447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7" y="-12803"/>
            <a:ext cx="10609385" cy="6883606"/>
          </a:xfrm>
        </p:spPr>
      </p:pic>
    </p:spTree>
    <p:extLst>
      <p:ext uri="{BB962C8B-B14F-4D97-AF65-F5344CB8AC3E}">
        <p14:creationId xmlns:p14="http://schemas.microsoft.com/office/powerpoint/2010/main" val="8813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16FE4-3D24-4A7B-AB7E-38B5B4CC5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4EE7A9-D03C-4400-9EF0-AFBD7F54E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9516"/>
          </a:xfrm>
        </p:spPr>
      </p:pic>
    </p:spTree>
    <p:extLst>
      <p:ext uri="{BB962C8B-B14F-4D97-AF65-F5344CB8AC3E}">
        <p14:creationId xmlns:p14="http://schemas.microsoft.com/office/powerpoint/2010/main" val="306979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13FF1-A584-443F-9BE3-521CA92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485CE8-D3B6-40C5-ACFF-EC31E038C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3347"/>
          </a:xfrm>
        </p:spPr>
      </p:pic>
    </p:spTree>
    <p:extLst>
      <p:ext uri="{BB962C8B-B14F-4D97-AF65-F5344CB8AC3E}">
        <p14:creationId xmlns:p14="http://schemas.microsoft.com/office/powerpoint/2010/main" val="303563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2AA77-50D9-493F-9A67-E83CE0A3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81EFE5-52BE-4926-95C4-74D76DAEE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90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1D7DB0-0A83-4F44-A368-F2544B7A0C59}"/>
              </a:ext>
            </a:extLst>
          </p:cNvPr>
          <p:cNvSpPr txBox="1"/>
          <p:nvPr/>
        </p:nvSpPr>
        <p:spPr>
          <a:xfrm>
            <a:off x="175846" y="6077376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Сфинксы Аменхотепа </a:t>
            </a:r>
            <a:r>
              <a:rPr lang="en-US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III</a:t>
            </a:r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– </a:t>
            </a:r>
            <a:r>
              <a:rPr lang="en-US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XIV </a:t>
            </a:r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век до н.э.</a:t>
            </a:r>
            <a:r>
              <a:rPr lang="ru-RU" sz="2400" b="1" dirty="0">
                <a:solidFill>
                  <a:srgbClr val="FFC00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0409F-38C0-4557-9264-AD218B12182B}"/>
              </a:ext>
            </a:extLst>
          </p:cNvPr>
          <p:cNvSpPr txBox="1"/>
          <p:nvPr/>
        </p:nvSpPr>
        <p:spPr>
          <a:xfrm>
            <a:off x="8311662" y="6262042"/>
            <a:ext cx="444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Апрель 1834 г.</a:t>
            </a:r>
            <a:r>
              <a:rPr lang="ru-RU" sz="2400" b="1" dirty="0">
                <a:solidFill>
                  <a:srgbClr val="FFC00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3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FFE12-1F48-42F1-9173-2CCB1FFE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32158E-543A-45F3-B3FC-C545E8DE0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2138"/>
          </a:xfrm>
        </p:spPr>
      </p:pic>
    </p:spTree>
    <p:extLst>
      <p:ext uri="{BB962C8B-B14F-4D97-AF65-F5344CB8AC3E}">
        <p14:creationId xmlns:p14="http://schemas.microsoft.com/office/powerpoint/2010/main" val="35030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C262E-C2EC-47A5-ACFE-C8B3FEB2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BDEF60-2561-422E-B186-0BB2A29AD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08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E13CF3-484F-4EB8-BA68-ADA3B447A85F}"/>
              </a:ext>
            </a:extLst>
          </p:cNvPr>
          <p:cNvSpPr txBox="1"/>
          <p:nvPr/>
        </p:nvSpPr>
        <p:spPr>
          <a:xfrm>
            <a:off x="7748954" y="365125"/>
            <a:ext cx="444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Скульптор – Михаил Иванович Козловский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(1753 – 1802)</a:t>
            </a:r>
            <a:r>
              <a:rPr lang="ru-RU" sz="2400" b="1" dirty="0">
                <a:solidFill>
                  <a:srgbClr val="FFC00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F6969-4307-4668-80C8-673AE6B92919}"/>
              </a:ext>
            </a:extLst>
          </p:cNvPr>
          <p:cNvSpPr txBox="1"/>
          <p:nvPr/>
        </p:nvSpPr>
        <p:spPr>
          <a:xfrm>
            <a:off x="-1" y="365125"/>
            <a:ext cx="547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Памятник А.В. Суворову (1729 – 1800)  открыт в 1801 г.</a:t>
            </a:r>
            <a:endParaRPr lang="ru-RU" sz="2400" b="1" dirty="0">
              <a:solidFill>
                <a:srgbClr val="FFC00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8BCD-F9CC-4F57-894B-78F54D319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BB7AF3-0DF2-42B3-A9B5-8145FD8F5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0"/>
            <a:ext cx="9132277" cy="6849208"/>
          </a:xfrm>
        </p:spPr>
      </p:pic>
    </p:spTree>
    <p:extLst>
      <p:ext uri="{BB962C8B-B14F-4D97-AF65-F5344CB8AC3E}">
        <p14:creationId xmlns:p14="http://schemas.microsoft.com/office/powerpoint/2010/main" val="20887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F774B-B76B-41E5-A239-A6D63F37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2090EE-E23E-4DC2-9D51-DBEA5550F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7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DEF33-5BAD-4801-A80C-576A21001587}"/>
              </a:ext>
            </a:extLst>
          </p:cNvPr>
          <p:cNvSpPr txBox="1"/>
          <p:nvPr/>
        </p:nvSpPr>
        <p:spPr>
          <a:xfrm>
            <a:off x="0" y="365125"/>
            <a:ext cx="4982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Спасение</a:t>
            </a:r>
          </a:p>
          <a:p>
            <a:pPr algn="ctr"/>
            <a:r>
              <a:rPr lang="ru-RU" sz="48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музейных</a:t>
            </a:r>
          </a:p>
          <a:p>
            <a:pPr algn="ctr"/>
            <a:r>
              <a:rPr lang="ru-RU" sz="48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коллекций</a:t>
            </a:r>
          </a:p>
        </p:txBody>
      </p:sp>
    </p:spTree>
    <p:extLst>
      <p:ext uri="{BB962C8B-B14F-4D97-AF65-F5344CB8AC3E}">
        <p14:creationId xmlns:p14="http://schemas.microsoft.com/office/powerpoint/2010/main" val="40642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5BADA-E652-4088-BD26-B1A6877F0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88E654-A890-47F7-BD4C-4492E3F4D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686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6A6CA-CCD1-417B-8F4B-82441098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5500" b="1" dirty="0">
              <a:latin typeface="Bahnschrift SemiBold" panose="020B0502040204020203" pitchFamily="34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BD2AD03-8C0B-492A-926C-14E074D40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224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0E6B9C-2F5D-4C77-A593-76B588D18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897" y="487973"/>
            <a:ext cx="9782175" cy="723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5159CE-BB65-4C31-AE04-7DA4785D5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29" y="74246"/>
            <a:ext cx="10181943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E6BC60-D714-4385-81B9-9D3844E88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3611C-4104-4FC6-B4B2-235F765D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441AAA-7244-43BC-948C-48CB08E84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84" y="7855"/>
            <a:ext cx="9718431" cy="6850145"/>
          </a:xfrm>
        </p:spPr>
      </p:pic>
    </p:spTree>
    <p:extLst>
      <p:ext uri="{BB962C8B-B14F-4D97-AF65-F5344CB8AC3E}">
        <p14:creationId xmlns:p14="http://schemas.microsoft.com/office/powerpoint/2010/main" val="260669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F07CA-D474-435E-AF75-EC01C7B0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DC49B1-E90D-43B9-A8D8-3160D3DFC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46" y="0"/>
            <a:ext cx="9249508" cy="6972429"/>
          </a:xfrm>
        </p:spPr>
      </p:pic>
    </p:spTree>
    <p:extLst>
      <p:ext uri="{BB962C8B-B14F-4D97-AF65-F5344CB8AC3E}">
        <p14:creationId xmlns:p14="http://schemas.microsoft.com/office/powerpoint/2010/main" val="21646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6C646-B0E1-4432-8068-3BE30DB4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E43926-C10A-4351-A8CE-72AB12015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138"/>
          </a:xfrm>
        </p:spPr>
      </p:pic>
    </p:spTree>
    <p:extLst>
      <p:ext uri="{BB962C8B-B14F-4D97-AF65-F5344CB8AC3E}">
        <p14:creationId xmlns:p14="http://schemas.microsoft.com/office/powerpoint/2010/main" val="20268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1F7653-4418-4D90-96B6-D6501CB3E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6408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73FB45C-FA04-441F-AF68-81360049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246243"/>
            <a:ext cx="5732585" cy="329523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Эвакуация Эрмитажа</a:t>
            </a:r>
            <a:r>
              <a:rPr 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 — беспрецедентная в истории музейного дела эвакуация более миллиона 200 тысяч экспонатов Государственного Эрмитажа в тыл Советского Союза, город Свердловск, в июле 1941 года, и организация музейной, научной, культурно-просветительной работы филиала Эрмитажа под руководством профессора В. Ф. Левинсона-Лессинга в Свердловск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5810A-A261-4B9E-AE78-C6BF4678CE6F}"/>
              </a:ext>
            </a:extLst>
          </p:cNvPr>
          <p:cNvSpPr txBox="1"/>
          <p:nvPr/>
        </p:nvSpPr>
        <p:spPr>
          <a:xfrm>
            <a:off x="8648136" y="550984"/>
            <a:ext cx="3180448" cy="9789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b="1" dirty="0">
              <a:solidFill>
                <a:srgbClr val="FFC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4F0C67F-6B5B-475A-AD67-3B6E2F80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445" y="0"/>
            <a:ext cx="644769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" panose="020B0502040204020203" pitchFamily="34" charset="0"/>
              </a:rPr>
              <a:t>Владимир Францевич Левинсо</a:t>
            </a:r>
            <a:r>
              <a:rPr lang="ru-RU" altLang="ru-RU" sz="40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н</a:t>
            </a:r>
            <a:r>
              <a:rPr kumimoji="0" lang="ru-RU" altLang="ru-RU" sz="4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" panose="020B0502040204020203" pitchFamily="34" charset="0"/>
              </a:rPr>
              <a:t>-Лессинг</a:t>
            </a:r>
            <a:endParaRPr lang="ru-RU" altLang="ru-RU" sz="40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" panose="020B0502040204020203" pitchFamily="34" charset="0"/>
              </a:rPr>
              <a:t>(1</a:t>
            </a:r>
            <a:r>
              <a:rPr lang="ru-RU" alt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893 -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alt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1972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" panose="020B0502040204020203" pitchFamily="34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советский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alt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искусствовед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" panose="020B0502040204020203" pitchFamily="34" charset="0"/>
              </a:rPr>
              <a:t>, </a:t>
            </a:r>
            <a:r>
              <a:rPr lang="ru-RU" alt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педагог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" panose="020B0502040204020203" pitchFamily="34" charset="0"/>
              </a:rPr>
              <a:t>, </a:t>
            </a:r>
            <a:r>
              <a:rPr lang="ru-RU" alt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музейный работник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ahnschrift SemiBold" panose="020B0502040204020203" pitchFamily="34" charset="0"/>
              </a:rPr>
              <a:t>. специалист по западноевропейскому искусству.</a:t>
            </a:r>
          </a:p>
        </p:txBody>
      </p:sp>
    </p:spTree>
    <p:extLst>
      <p:ext uri="{BB962C8B-B14F-4D97-AF65-F5344CB8AC3E}">
        <p14:creationId xmlns:p14="http://schemas.microsoft.com/office/powerpoint/2010/main" val="35930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7C4B30-D6A2-4228-A22A-BB12CE79CF42}"/>
              </a:ext>
            </a:extLst>
          </p:cNvPr>
          <p:cNvSpPr txBox="1"/>
          <p:nvPr/>
        </p:nvSpPr>
        <p:spPr>
          <a:xfrm>
            <a:off x="5802923" y="339970"/>
            <a:ext cx="60256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Иосиф </a:t>
            </a:r>
            <a:r>
              <a:rPr lang="ru-RU" sz="4400" b="1" dirty="0" err="1">
                <a:solidFill>
                  <a:srgbClr val="7030A0"/>
                </a:solidFill>
                <a:latin typeface="Bahnschrift SemiBold" panose="020B0502040204020203" pitchFamily="34" charset="0"/>
              </a:rPr>
              <a:t>Абгарович</a:t>
            </a:r>
            <a:r>
              <a:rPr lang="ru-RU" sz="44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 Орбели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(1887 – 1961)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Советский востоковед и общественный деятель, академик Академии наук СССР, академик Академии наук Армянской СССР и её первый президент (1943—1947), в 1934—1951 — директор Эрмитажа.</a:t>
            </a:r>
          </a:p>
          <a:p>
            <a:pPr algn="l"/>
            <a:r>
              <a:rPr lang="ru-RU" sz="24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4725FB9-3802-4012-9236-52FEB4001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02923" cy="6874874"/>
          </a:xfrm>
        </p:spPr>
      </p:pic>
    </p:spTree>
    <p:extLst>
      <p:ext uri="{BB962C8B-B14F-4D97-AF65-F5344CB8AC3E}">
        <p14:creationId xmlns:p14="http://schemas.microsoft.com/office/powerpoint/2010/main" val="11982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C75E4-8A28-46BA-BF36-9521EA88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1BE432-005A-422F-9CDF-2898BB06B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04"/>
          </a:xfrm>
        </p:spPr>
      </p:pic>
    </p:spTree>
    <p:extLst>
      <p:ext uri="{BB962C8B-B14F-4D97-AF65-F5344CB8AC3E}">
        <p14:creationId xmlns:p14="http://schemas.microsoft.com/office/powerpoint/2010/main" val="12308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774E5-D92C-4732-A401-1DFE5951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5B18DD-4305-4FBC-8317-CA7A54AEB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5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3283C-FF3D-4BDA-9C84-4D5984E9B22C}"/>
              </a:ext>
            </a:extLst>
          </p:cNvPr>
          <p:cNvSpPr txBox="1"/>
          <p:nvPr/>
        </p:nvSpPr>
        <p:spPr>
          <a:xfrm>
            <a:off x="5838093" y="83772"/>
            <a:ext cx="4982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Художники</a:t>
            </a:r>
          </a:p>
          <a:p>
            <a:pPr algn="ctr"/>
            <a:r>
              <a:rPr lang="ru-RU" sz="48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в блокадном</a:t>
            </a:r>
          </a:p>
          <a:p>
            <a:pPr algn="ctr"/>
            <a:r>
              <a:rPr lang="ru-RU" sz="4800" b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Ленинграде</a:t>
            </a:r>
          </a:p>
        </p:txBody>
      </p:sp>
    </p:spTree>
    <p:extLst>
      <p:ext uri="{BB962C8B-B14F-4D97-AF65-F5344CB8AC3E}">
        <p14:creationId xmlns:p14="http://schemas.microsoft.com/office/powerpoint/2010/main" val="5085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7AC59-DCEA-4339-8898-50D2CB96D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935F5A-18D7-40F4-8672-148FC2508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7D2FD-770F-4723-9083-E85CAD176904}"/>
              </a:ext>
            </a:extLst>
          </p:cNvPr>
          <p:cNvSpPr txBox="1"/>
          <p:nvPr/>
        </p:nvSpPr>
        <p:spPr>
          <a:xfrm>
            <a:off x="6013937" y="339970"/>
            <a:ext cx="63421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Анна Петровна</a:t>
            </a:r>
          </a:p>
          <a:p>
            <a:pPr algn="ctr"/>
            <a:r>
              <a:rPr lang="ru-RU" sz="4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Остроумова-Лебедева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(1871 – 1955)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  <a:p>
            <a:pPr algn="l"/>
            <a:endParaRPr lang="ru-RU" sz="2400" b="1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213FB-799E-4CA8-8E33-8AA6C4F7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4C084A-3556-4740-976A-4E33B5833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15" y="0"/>
            <a:ext cx="12766429" cy="72593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CF081B-9762-4F10-AFEA-9CA75C2B43CF}"/>
              </a:ext>
            </a:extLst>
          </p:cNvPr>
          <p:cNvSpPr txBox="1"/>
          <p:nvPr/>
        </p:nvSpPr>
        <p:spPr>
          <a:xfrm>
            <a:off x="4513384" y="609601"/>
            <a:ext cx="63539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highlight>
                  <a:srgbClr val="C0C0C0"/>
                </a:highlight>
                <a:latin typeface="Bahnschrift SemiBold" panose="020B0502040204020203" pitchFamily="34" charset="0"/>
              </a:rPr>
              <a:t>«Писала часто в ванной комнате. Положу на умывальник чертежную доску, на нее поставлю чернильницу. Впереди на полочке — коптилка. Здесь глуше звучат удары, не так слышен свист летящих снарядов, легче собрать разбегающиеся мысли и направить их по должному пути. &lt;…&gt; Я хочу остаться. Твердо хочу остаться на все страшное впереди. Голова кружится от утомления и слабости, но я скрываю свое состояние и усердно пишу, внутренне терзая себя за плохое качество работы»</a:t>
            </a:r>
            <a:br>
              <a:rPr lang="ru-RU" sz="2400" dirty="0">
                <a:highlight>
                  <a:srgbClr val="C0C0C0"/>
                </a:highlight>
                <a:latin typeface="Bahnschrift SemiBold" panose="020B0502040204020203" pitchFamily="34" charset="0"/>
              </a:rPr>
            </a:br>
            <a:endParaRPr lang="ru-RU" sz="2400" dirty="0">
              <a:highlight>
                <a:srgbClr val="C0C0C0"/>
              </a:highlight>
              <a:latin typeface="Bahnschrift SemiBold" panose="020B0502040204020203" pitchFamily="34" charset="0"/>
            </a:endParaRPr>
          </a:p>
          <a:p>
            <a:pPr algn="ctr"/>
            <a:r>
              <a:rPr lang="ru-RU" sz="2400" dirty="0">
                <a:highlight>
                  <a:srgbClr val="C0C0C0"/>
                </a:highlight>
                <a:latin typeface="Bahnschrift SemiBold" panose="020B0502040204020203" pitchFamily="34" charset="0"/>
              </a:rPr>
              <a:t>Анна Остроумова-Лебедева, «Автобиографические записки»</a:t>
            </a:r>
          </a:p>
        </p:txBody>
      </p:sp>
    </p:spTree>
    <p:extLst>
      <p:ext uri="{BB962C8B-B14F-4D97-AF65-F5344CB8AC3E}">
        <p14:creationId xmlns:p14="http://schemas.microsoft.com/office/powerpoint/2010/main" val="11878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81437-5175-4857-84EE-8381D490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52DCAC-D793-4EBD-B449-825E1BF68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8797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08D35F-EB72-4ACA-9B55-12201F49E554}"/>
              </a:ext>
            </a:extLst>
          </p:cNvPr>
          <p:cNvSpPr/>
          <p:nvPr/>
        </p:nvSpPr>
        <p:spPr>
          <a:xfrm>
            <a:off x="2262554" y="1582341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В военные годы Остроумова-Лебедева создала ряд гравюр с изображением блокадного Ленинграда, издала почтовые открытки со своими пейзажами, оформила пригласительные билеты на премьеру Ленинградской симфонии Дмитрия Шостаковича</a:t>
            </a:r>
            <a:r>
              <a:rPr lang="ru-RU" sz="28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​</a:t>
            </a:r>
            <a:endParaRPr lang="ru-RU" sz="2800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  <a:p>
            <a:pPr algn="ctr"/>
            <a:r>
              <a:rPr lang="ru-RU" sz="28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. Кроме того, художница вела дневник, который после войны был издан под названием «Автобиографические записки».</a:t>
            </a:r>
          </a:p>
        </p:txBody>
      </p:sp>
    </p:spTree>
    <p:extLst>
      <p:ext uri="{BB962C8B-B14F-4D97-AF65-F5344CB8AC3E}">
        <p14:creationId xmlns:p14="http://schemas.microsoft.com/office/powerpoint/2010/main" val="38873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8D687-F28B-4DFC-A324-488F3BBE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EBF606D-F2F7-45FB-8734-9E9DC3C77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70" y="0"/>
            <a:ext cx="12765386" cy="68580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546A27-B403-4A37-A4BE-28FDD77AB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77" y="2374436"/>
            <a:ext cx="12192000" cy="21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F3AD7-EE74-44A3-94E6-E560B330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469ED3-96D1-4FF0-8A6C-059CDE61D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" y="0"/>
            <a:ext cx="11113477" cy="7195777"/>
          </a:xfrm>
        </p:spPr>
      </p:pic>
    </p:spTree>
    <p:extLst>
      <p:ext uri="{BB962C8B-B14F-4D97-AF65-F5344CB8AC3E}">
        <p14:creationId xmlns:p14="http://schemas.microsoft.com/office/powerpoint/2010/main" val="17784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A17C2-9E52-4D22-A815-02B12EA2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EF7C16-1D6C-495A-8728-4FD26C0ED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180"/>
          </a:xfrm>
        </p:spPr>
      </p:pic>
    </p:spTree>
    <p:extLst>
      <p:ext uri="{BB962C8B-B14F-4D97-AF65-F5344CB8AC3E}">
        <p14:creationId xmlns:p14="http://schemas.microsoft.com/office/powerpoint/2010/main" val="22726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2C0B80-3BCE-4046-9003-19A49D7C9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63662" cy="6880605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E7DF38-2091-432A-9776-F477FE7A9097}"/>
              </a:ext>
            </a:extLst>
          </p:cNvPr>
          <p:cNvSpPr/>
          <p:nvPr/>
        </p:nvSpPr>
        <p:spPr>
          <a:xfrm>
            <a:off x="5978769" y="614663"/>
            <a:ext cx="4747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Иван Яковлевич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Билибин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(1876 – 1942)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4A638-320B-446D-A930-289B188AFC95}"/>
              </a:ext>
            </a:extLst>
          </p:cNvPr>
          <p:cNvSpPr txBox="1"/>
          <p:nvPr/>
        </p:nvSpPr>
        <p:spPr>
          <a:xfrm>
            <a:off x="5673969" y="3141785"/>
            <a:ext cx="60373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С началом блокады он не покинул город, хотя уехать ему предлагали неоднократно. Билибин так ответил наркому просвещения Владимиру Потемкину:</a:t>
            </a:r>
          </a:p>
          <a:p>
            <a:pPr algn="ctr"/>
            <a:endParaRPr lang="ru-RU" sz="24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ru-RU" sz="2400" i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«Из осажденной крепости не убегают. Ее защищают»</a:t>
            </a:r>
            <a:r>
              <a:rPr lang="ru-RU" sz="24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.</a:t>
            </a:r>
            <a:endParaRPr lang="ru-RU" sz="2400" b="1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3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FBAD9-BA1D-4430-92CF-1E739F26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EDA62D-CB11-4967-A824-40283ACBE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655"/>
          </a:xfrm>
        </p:spPr>
      </p:pic>
    </p:spTree>
    <p:extLst>
      <p:ext uri="{BB962C8B-B14F-4D97-AF65-F5344CB8AC3E}">
        <p14:creationId xmlns:p14="http://schemas.microsoft.com/office/powerpoint/2010/main" val="17471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F3C24-B7BE-41E5-B08F-9D1A068E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FF0B0C-629C-4435-8570-A7BCA71C7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50" y="0"/>
            <a:ext cx="12285963" cy="6858000"/>
          </a:xfrm>
        </p:spPr>
      </p:pic>
    </p:spTree>
    <p:extLst>
      <p:ext uri="{BB962C8B-B14F-4D97-AF65-F5344CB8AC3E}">
        <p14:creationId xmlns:p14="http://schemas.microsoft.com/office/powerpoint/2010/main" val="18661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DAC4C-B887-4C0C-B15A-5169DA38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E0EC19-B7AB-4CAE-9E94-CDA7F118A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82872D-D067-4F13-83E0-B9D03CB2724B}"/>
              </a:ext>
            </a:extLst>
          </p:cNvPr>
          <p:cNvSpPr/>
          <p:nvPr/>
        </p:nvSpPr>
        <p:spPr>
          <a:xfrm>
            <a:off x="1875692" y="365126"/>
            <a:ext cx="88391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Среди последних работ Билибина — иллюстрации к былине «Дюк Степанович». Хотя художник сильно болел и был физически истощен, он трудился над ними до последнего дня: </a:t>
            </a:r>
            <a:r>
              <a:rPr lang="ru-RU" sz="2800" b="1" i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«Работа продолжается… Книга должна выйти, когда наступит победоносный мир. Книга о нашем эпическом и героическом прошлом…»</a:t>
            </a:r>
            <a:endParaRPr lang="ru-RU" sz="2800" b="1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  <a:p>
            <a:pPr algn="ctr"/>
            <a:r>
              <a:rPr lang="ru-RU" sz="28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Иван Билибин работал в осажденном Ленинграде до самой смерти — он умер 7 февраля 1942 года.</a:t>
            </a:r>
          </a:p>
        </p:txBody>
      </p:sp>
    </p:spTree>
    <p:extLst>
      <p:ext uri="{BB962C8B-B14F-4D97-AF65-F5344CB8AC3E}">
        <p14:creationId xmlns:p14="http://schemas.microsoft.com/office/powerpoint/2010/main" val="33227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FEC05-409F-4801-8130-0DA38E56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9BF333-A4FD-405A-AC23-DE6530C52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277" cy="6858000"/>
          </a:xfrm>
        </p:spPr>
      </p:pic>
    </p:spTree>
    <p:extLst>
      <p:ext uri="{BB962C8B-B14F-4D97-AF65-F5344CB8AC3E}">
        <p14:creationId xmlns:p14="http://schemas.microsoft.com/office/powerpoint/2010/main" val="373107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498C2-7047-421B-B197-D7E46E6B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AEE5CD-64C6-4A5B-8A71-4924364E0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8015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770D1C-3B4E-4825-87E2-C76EC8E14487}"/>
              </a:ext>
            </a:extLst>
          </p:cNvPr>
          <p:cNvSpPr/>
          <p:nvPr/>
        </p:nvSpPr>
        <p:spPr>
          <a:xfrm>
            <a:off x="6951784" y="738554"/>
            <a:ext cx="42437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Павел Николаевич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Филонов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(1883 – 1941)</a:t>
            </a:r>
          </a:p>
        </p:txBody>
      </p:sp>
    </p:spTree>
    <p:extLst>
      <p:ext uri="{BB962C8B-B14F-4D97-AF65-F5344CB8AC3E}">
        <p14:creationId xmlns:p14="http://schemas.microsoft.com/office/powerpoint/2010/main" val="29714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79CAA-C928-4B6A-A220-622563E9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22E8F9-B759-43F0-81BB-B5D8D4377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54" y="0"/>
            <a:ext cx="5380892" cy="6864008"/>
          </a:xfrm>
        </p:spPr>
      </p:pic>
    </p:spTree>
    <p:extLst>
      <p:ext uri="{BB962C8B-B14F-4D97-AF65-F5344CB8AC3E}">
        <p14:creationId xmlns:p14="http://schemas.microsoft.com/office/powerpoint/2010/main" val="39922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AA267-C308-4EC8-B447-560B7A44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9AE418-F22B-469C-8BFC-4874A67E9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1718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C9F224-F0F8-4D99-8A06-B7C6A427871C}"/>
              </a:ext>
            </a:extLst>
          </p:cNvPr>
          <p:cNvSpPr/>
          <p:nvPr/>
        </p:nvSpPr>
        <p:spPr>
          <a:xfrm>
            <a:off x="838199" y="609601"/>
            <a:ext cx="104276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Один из лидеров русского авангарда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​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Павел Филонов встретил начало войны в Ленинграде. Правда, запечатлеть военные события он не успел — Павел Филонов умер от истощения 3 декабря 1941 года. Сестра художника так вспоминала о смерти брата:</a:t>
            </a:r>
          </a:p>
          <a:p>
            <a:pPr algn="ctr"/>
            <a:r>
              <a:rPr lang="ru-RU" sz="2400" i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«…он лежал в куртке, теплой шапке, на левой руке была белая шерстяная варежка, на правой варежки не было, она была зажата в кулак. Он был как будто без сознания, глаза полузакрыты, ни на что не реагировал. Лицо его, до неузнаваемости изменившееся, было спокойно. &lt;…&gt; Рука большого мастера, не знавшая при жизни покоя, теперь успокоилась»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. </a:t>
            </a:r>
            <a:endParaRPr lang="ru-RU" sz="2400" b="1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FCC1F-EA9E-4147-AC9B-21276BD9C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262" y="0"/>
            <a:ext cx="10515600" cy="8323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latin typeface="+mn-lt"/>
                <a:cs typeface="Arial" panose="020B0604020202020204" pitchFamily="34" charset="0"/>
              </a:rPr>
              <a:t>На этой фотографии воду набирают прямо из проруби на Неве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1BB980-0EAF-4A6D-A100-7A3F504CB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06" y="693580"/>
            <a:ext cx="9084711" cy="6316039"/>
          </a:xfrm>
        </p:spPr>
      </p:pic>
    </p:spTree>
    <p:extLst>
      <p:ext uri="{BB962C8B-B14F-4D97-AF65-F5344CB8AC3E}">
        <p14:creationId xmlns:p14="http://schemas.microsoft.com/office/powerpoint/2010/main" val="28995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4E439-249D-4D46-BD6D-854F83A40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2ED960-9A9D-43CA-A3C5-08E688024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9E07B0-7EBB-4943-BE02-286E4D81F157}"/>
              </a:ext>
            </a:extLst>
          </p:cNvPr>
          <p:cNvSpPr/>
          <p:nvPr/>
        </p:nvSpPr>
        <p:spPr>
          <a:xfrm>
            <a:off x="949569" y="365126"/>
            <a:ext cx="9870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Все работы художника остались у его семьи — долгое время они не могли эвакуироваться, боясь, что картины пропадут. Только когда полотна и архив художника оказались в музее, родственники </a:t>
            </a:r>
            <a:r>
              <a:rPr lang="ru-RU" sz="2400" b="1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Филонова</a:t>
            </a:r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покинули блокадный город.</a:t>
            </a:r>
          </a:p>
        </p:txBody>
      </p:sp>
    </p:spTree>
    <p:extLst>
      <p:ext uri="{BB962C8B-B14F-4D97-AF65-F5344CB8AC3E}">
        <p14:creationId xmlns:p14="http://schemas.microsoft.com/office/powerpoint/2010/main" val="3709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E6D63A-F49E-40ED-A109-E4226259E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93877" cy="6901611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89CF04-8D8B-4066-AE74-DD7BD5BE49AE}"/>
              </a:ext>
            </a:extLst>
          </p:cNvPr>
          <p:cNvSpPr/>
          <p:nvPr/>
        </p:nvSpPr>
        <p:spPr>
          <a:xfrm>
            <a:off x="5029200" y="937846"/>
            <a:ext cx="8745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Алексей Фёдорович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Пахомов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(1900 – 1973)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562CDC-50FD-4BCC-93A6-079F12C0F4EC}"/>
              </a:ext>
            </a:extLst>
          </p:cNvPr>
          <p:cNvSpPr/>
          <p:nvPr/>
        </p:nvSpPr>
        <p:spPr>
          <a:xfrm>
            <a:off x="6471138" y="416308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Пережил блокаду.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Автор серии литографий: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«Ленинград в годы блокады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(1942 – 1944)»</a:t>
            </a:r>
          </a:p>
        </p:txBody>
      </p:sp>
    </p:spTree>
    <p:extLst>
      <p:ext uri="{BB962C8B-B14F-4D97-AF65-F5344CB8AC3E}">
        <p14:creationId xmlns:p14="http://schemas.microsoft.com/office/powerpoint/2010/main" val="8399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8EB44-D510-4BB0-BDBF-327EF7F1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861437-09F2-44CB-8779-BAB02F295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4666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251D93-9621-44E6-BC13-4818DE748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11334"/>
            <a:ext cx="54864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011031-2E17-439E-94C1-8AD0D27BC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0"/>
            <a:ext cx="570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463814-A4F6-47A4-8477-AEA16318D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-14701"/>
            <a:ext cx="6189785" cy="6887401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EE2B2C-5156-4582-8448-DAB4E9E176F9}"/>
              </a:ext>
            </a:extLst>
          </p:cNvPr>
          <p:cNvSpPr/>
          <p:nvPr/>
        </p:nvSpPr>
        <p:spPr>
          <a:xfrm>
            <a:off x="6330462" y="28288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«Салют 27 января 1944 год», 1944 г.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Государственный музей городской скульптуры,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6285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A5EA2-1FA7-4840-B6FE-936C370F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2917CA-D64D-4A71-90D6-C901B922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-16083"/>
            <a:ext cx="6377354" cy="6874083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E64766-751D-4172-8965-8087C737C079}"/>
              </a:ext>
            </a:extLst>
          </p:cNvPr>
          <p:cNvSpPr/>
          <p:nvPr/>
        </p:nvSpPr>
        <p:spPr>
          <a:xfrm>
            <a:off x="5861538" y="2090172"/>
            <a:ext cx="72331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«Раскрытие Медного всадника»,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1944 г.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Вологодский государственный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историко-архитектурный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и художественный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музей-заповедник,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Вологда</a:t>
            </a:r>
          </a:p>
        </p:txBody>
      </p:sp>
    </p:spTree>
    <p:extLst>
      <p:ext uri="{BB962C8B-B14F-4D97-AF65-F5344CB8AC3E}">
        <p14:creationId xmlns:p14="http://schemas.microsoft.com/office/powerpoint/2010/main" val="16803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97EF7F-8679-4056-85B6-EDB2A11FC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463" y="149224"/>
            <a:ext cx="6359768" cy="6708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i="1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ru-RU" sz="2000" i="1" dirty="0">
                <a:solidFill>
                  <a:srgbClr val="7030A0"/>
                </a:solidFill>
                <a:latin typeface="Bahnschrift SemiBold" panose="020B0502040204020203" pitchFamily="34" charset="0"/>
              </a:rPr>
              <a:t>«…я делал очень мало набросков с натуры. Больше наблюдал и запоминал. Вначале не было разрешения на зарисовки, а когда разрешение было получено, отважиться рисовать было не так-то просто. Население с таким недоверием и злобой набрасывалось на рисующего, видя в нем диверсанта и шпиона, что рисование превращалось в непрерывное объяснение. Подходил какой-нибудь военный и успокаивал недоверчивых, что-де удостоверение на зарисовки настоящее, а не поддельное. Но военный и успокоенные уходили, появлялись новые прохожие, и снова надо было объясняться и отбиваться. Но главная причина, конечно, была не в этих трудностях. Просто события были столь значительные, что, мне казалось, и отражены они должны быть не в легких набросках, а в форме наиболее монументальной (в пределах графического искусства): в проработанном эстампе большого формата…»</a:t>
            </a:r>
            <a:r>
              <a:rPr lang="ru-RU" sz="20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.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7B910948-0E99-4D7B-AF0B-632028A5B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427785" cy="68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D43053-7AF4-471F-A134-9FA0B78C0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5631" cy="6874113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3F2B03-0411-493D-A9A8-F52C622073AA}"/>
              </a:ext>
            </a:extLst>
          </p:cNvPr>
          <p:cNvSpPr/>
          <p:nvPr/>
        </p:nvSpPr>
        <p:spPr>
          <a:xfrm>
            <a:off x="6095999" y="1150258"/>
            <a:ext cx="63656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Константин Иванович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Рудаков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(1891 – 1949)</a:t>
            </a:r>
          </a:p>
        </p:txBody>
      </p:sp>
    </p:spTree>
    <p:extLst>
      <p:ext uri="{BB962C8B-B14F-4D97-AF65-F5344CB8AC3E}">
        <p14:creationId xmlns:p14="http://schemas.microsoft.com/office/powerpoint/2010/main" val="35595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20C46-92AB-415B-8D6A-43F9C6B7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5FEBAE-9116-450A-A602-F506D0645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4" y="-1"/>
            <a:ext cx="5205046" cy="687631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E257A2-50AA-4C2C-BD8C-4B4FBA8F8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21" y="-1"/>
            <a:ext cx="513726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EA2EC-51E1-4895-939B-5715254BDC3F}"/>
              </a:ext>
            </a:extLst>
          </p:cNvPr>
          <p:cNvSpPr txBox="1"/>
          <p:nvPr/>
        </p:nvSpPr>
        <p:spPr>
          <a:xfrm>
            <a:off x="293077" y="365125"/>
            <a:ext cx="114417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Во время блокады Рудаков создал цикл портретов​ бойцов противовоздушной обороны, делал эскизы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​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театральных декораций и костюмов к чеховской «Свадьбе» и «Горю от ума»​ А.С. Грибоедова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​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.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Также в блокадные годы Рудаков выполнил иллюстрации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к «Войне и миру»​ 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​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и «Анне Карениной» Льва Толстого​.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Наконец, в 1942 году, несмотря на тяжелые условия работы, Рудаков принялся за монументальный проект — большое панно в честь 25-й годовщины Октябрьской революции. Художница Татьяна </a:t>
            </a:r>
            <a:r>
              <a:rPr lang="ru-RU" sz="2400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Белоцветова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вспоминала о его работе: </a:t>
            </a:r>
            <a:r>
              <a:rPr lang="ru-RU" sz="2400" i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«У Рудакова очень большое панно, полное горя и смятения. Семья беженцев — мать и четверо детей — на фоне зарева пожарища спешит уйти от гибели. Впечатление… сильное, но не тяжелое: верилось, что люди спасутся… Комиссия… для осмотра панно Рудакова решила подняться на хоры. Некоторое время прошло в полном молчании. Потом сверху послышался тихий плач. Константин Иванович быстро поднялся наверх. Долго они там оставались»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.</a:t>
            </a:r>
            <a:endParaRPr lang="ru-RU" sz="2400" b="1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2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2D2AAFAD-83A1-4C02-94AC-991CA7F66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494586" cy="6857361"/>
          </a:xfr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250118C-12B5-428E-BD73-87AA27334798}"/>
              </a:ext>
            </a:extLst>
          </p:cNvPr>
          <p:cNvSpPr/>
          <p:nvPr/>
        </p:nvSpPr>
        <p:spPr>
          <a:xfrm>
            <a:off x="5017476" y="2413337"/>
            <a:ext cx="8194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«Допрос», 1941 – 1944 гг.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Музей Победы, Москва</a:t>
            </a:r>
          </a:p>
        </p:txBody>
      </p:sp>
    </p:spTree>
    <p:extLst>
      <p:ext uri="{BB962C8B-B14F-4D97-AF65-F5344CB8AC3E}">
        <p14:creationId xmlns:p14="http://schemas.microsoft.com/office/powerpoint/2010/main" val="32539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E689D-820D-4627-9BA3-5725C3F8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32A0BD-D3BD-4091-BB4C-C5D4E25D0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7108" cy="6863588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2CCE31-7F1E-405E-879A-E431679D10E4}"/>
              </a:ext>
            </a:extLst>
          </p:cNvPr>
          <p:cNvSpPr/>
          <p:nvPr/>
        </p:nvSpPr>
        <p:spPr>
          <a:xfrm>
            <a:off x="5272454" y="245950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Леонид Терентьевич</a:t>
            </a:r>
          </a:p>
          <a:p>
            <a:pPr algn="ctr"/>
            <a:r>
              <a:rPr lang="ru-RU" sz="4000" b="1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Чупятов</a:t>
            </a:r>
            <a:endParaRPr lang="ru-RU" sz="4000" b="1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(1890 – 1941)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1865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9B043-F723-467E-9E9B-E8C3155D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36885C-1FBE-4C21-855F-06113C5BB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23" y="0"/>
            <a:ext cx="8968154" cy="6873795"/>
          </a:xfrm>
        </p:spPr>
      </p:pic>
    </p:spTree>
    <p:extLst>
      <p:ext uri="{BB962C8B-B14F-4D97-AF65-F5344CB8AC3E}">
        <p14:creationId xmlns:p14="http://schemas.microsoft.com/office/powerpoint/2010/main" val="9150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33249-898D-4FB0-B947-E0789B74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6FA0D8-1825-4909-B14E-BCC054012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" y="14530"/>
            <a:ext cx="6238962" cy="684347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F0A38B-D667-4BEE-BFEF-8EDF72B058DF}"/>
              </a:ext>
            </a:extLst>
          </p:cNvPr>
          <p:cNvSpPr/>
          <p:nvPr/>
        </p:nvSpPr>
        <p:spPr>
          <a:xfrm>
            <a:off x="6461759" y="5149703"/>
            <a:ext cx="5643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«Покров Богородицы над осаждённым городом», 1941 г.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Галерея «Наши художники», Москва.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042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150D3-3119-4053-8CBA-92F89E2A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C16E01-9DB4-499B-A2F1-639D7E365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85344"/>
            <a:ext cx="6858000" cy="68580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724A98-5A17-4AEC-AFDA-DFEBEAA10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54" y="0"/>
            <a:ext cx="5740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2F1C6-30A3-46AF-8FE1-160E5FBE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C1D614-001C-4E3B-9D87-08DB6998F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60" y="0"/>
            <a:ext cx="8753280" cy="6858000"/>
          </a:xfrm>
        </p:spPr>
      </p:pic>
    </p:spTree>
    <p:extLst>
      <p:ext uri="{BB962C8B-B14F-4D97-AF65-F5344CB8AC3E}">
        <p14:creationId xmlns:p14="http://schemas.microsoft.com/office/powerpoint/2010/main" val="9786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69543C5-E8EE-41E2-A899-8D162372C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815"/>
            <a:ext cx="10515600" cy="56611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Художник Леонид </a:t>
            </a:r>
            <a:r>
              <a:rPr lang="ru-RU" sz="2400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Чупятов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был одним из деятелей русского авангарда: участвовал в выставках «Мира искусства» и «Жар-цвет», учился у Кузьмы Петрова-Водкина.​ До войны он работал в театре (в частности, был сценографом «Пиковой дамы» в постановке Всеволода Мейерхольда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​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) и в мультипликации (нарисовал «Сказку о глупом мышонке» Михаила </a:t>
            </a:r>
            <a:r>
              <a:rPr lang="ru-RU" sz="2400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Цехановского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​).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После наступления немцев </a:t>
            </a:r>
            <a:r>
              <a:rPr lang="ru-RU" sz="2400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Чупятов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остался в осажденном Ленинграде. В одном из своих последних писем он говорил: </a:t>
            </a:r>
            <a:r>
              <a:rPr lang="ru-RU" sz="2400" i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«Я умру здесь, и моя семья, так мы решили… Я погибаю как художник, гибнут все мои честно, бескорыстно написанные вещи (</a:t>
            </a:r>
            <a:r>
              <a:rPr lang="ru-RU" sz="2400" i="1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м.б</a:t>
            </a:r>
            <a:r>
              <a:rPr lang="ru-RU" sz="2400" i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., никому не нужные, что поделать, очевидно, такие случаи редкие, но бывают), написанные в течение 30 лет…»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2658069-3FFB-41CF-8BA4-96494E78EA64}"/>
              </a:ext>
            </a:extLst>
          </p:cNvPr>
          <p:cNvSpPr txBox="1">
            <a:spLocks/>
          </p:cNvSpPr>
          <p:nvPr/>
        </p:nvSpPr>
        <p:spPr>
          <a:xfrm>
            <a:off x="990600" y="668215"/>
            <a:ext cx="10515600" cy="5661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400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BC8A877-9664-4F1C-B446-3159B510D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045" y="668214"/>
            <a:ext cx="8323385" cy="603738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Художник умер в декабре 1941 года, но успел написать полотно «Покров Богородицы над осажденным городом» — символ всей блокады.</a:t>
            </a:r>
            <a:r>
              <a:rPr lang="en-US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/>
            </a:r>
            <a:br>
              <a:rPr lang="en-US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</a:br>
            <a:r>
              <a:rPr lang="en-US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/>
            </a:r>
            <a:br>
              <a:rPr lang="en-US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</a:b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Дмитрий Лихачев​</a:t>
            </a:r>
            <a:r>
              <a:rPr lang="en-US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вспоминал:</a:t>
            </a:r>
            <a:b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</a:b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/>
            </a:r>
            <a:b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</a:br>
            <a:r>
              <a:rPr lang="ru-RU" sz="22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«Умирая, он рисовал, писал картины. Когда не хватило холста, он писал на фанере и на картоне. &lt;…&gt; Лучшая его картина &lt;…&gt; темный ленинградский двор колодцем, вниз уходят темные окна, ни единого огня в них нет; смерть там победила жизнь; хотя жизнь, возможно, и жива еще, но у нее нет силы зажечь коптилку. Над двором на фоне темного ночного неба — покров Богоматери. Богоматерь наклонила голову, с ужасом смотрит вниз, как бы видя все, что происходит в темных ленинградских квартирах, и распростерла ризы; на ризах — изображение древнерусского храма. &lt;…&gt; Душа блокады в ней отражена больше, чем где бы то ни было»</a:t>
            </a:r>
            <a:br>
              <a:rPr lang="ru-RU" sz="22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</a:br>
            <a:endParaRPr lang="ru-RU" sz="2200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163A92-6BC7-4412-B1DA-B6FCC503E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307"/>
            <a:ext cx="3738381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6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154DF-F8BD-4014-8005-09F0914E7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881068-7556-4BB3-BB3E-4465A6DF2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7169" cy="687094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18F172-C455-4D7A-B5FF-56216ECF1788}"/>
              </a:ext>
            </a:extLst>
          </p:cNvPr>
          <p:cNvSpPr/>
          <p:nvPr/>
        </p:nvSpPr>
        <p:spPr>
          <a:xfrm>
            <a:off x="4932484" y="246597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Соломон Борисович</a:t>
            </a:r>
          </a:p>
          <a:p>
            <a:pPr algn="ctr"/>
            <a:r>
              <a:rPr lang="ru-RU" sz="4000" b="1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Юдовин</a:t>
            </a:r>
            <a:endParaRPr lang="ru-RU" sz="4000" b="1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(1892 – 1954)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495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ED7DE-4467-481C-A9CB-2A30DC5E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20314D-0CC8-439A-B06A-D60A532AE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42" y="82062"/>
            <a:ext cx="9155516" cy="6858000"/>
          </a:xfrm>
        </p:spPr>
      </p:pic>
    </p:spTree>
    <p:extLst>
      <p:ext uri="{BB962C8B-B14F-4D97-AF65-F5344CB8AC3E}">
        <p14:creationId xmlns:p14="http://schemas.microsoft.com/office/powerpoint/2010/main" val="165767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C3A46-E90C-4645-9E98-2EF7587F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658BE1-A49E-4DDC-972A-D7F08D0C8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5181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4F964-7226-4ADD-97E9-97D15941F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DBE047-257E-4AC4-85BF-AD078737E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38" y="0"/>
            <a:ext cx="9155723" cy="68601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441E6-BD31-4941-89F8-A02C2BEB64D2}"/>
              </a:ext>
            </a:extLst>
          </p:cNvPr>
          <p:cNvSpPr txBox="1"/>
          <p:nvPr/>
        </p:nvSpPr>
        <p:spPr>
          <a:xfrm>
            <a:off x="1312985" y="1160585"/>
            <a:ext cx="97418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Ученик Рериха​ и </a:t>
            </a:r>
            <a:r>
              <a:rPr lang="ru-RU" sz="2400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Добужинского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Соломон </a:t>
            </a:r>
            <a:r>
              <a:rPr lang="ru-RU" sz="2400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Юдовин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занимался в основном графикой. До Великой Отечественной войны он создал такие циклы гравюр, как «Оборона Петрограда в дни наступления Юденича» и «Гражданская война». </a:t>
            </a:r>
            <a:r>
              <a:rPr lang="ru-RU" sz="2400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Юдовин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прожил почти год блокады в Ленинграде, где выпускал почтовые открытки, а также начал работу над циклом «Ленинград в дни Великой Отечественной войны». Затем художника эвакуировали в Ярославскую область, но как только блокаду сняли, он вернулся в Ленинград и завершил начатый цикл. Альбом гравюр </a:t>
            </a:r>
            <a:r>
              <a:rPr lang="ru-RU" sz="2400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Юдовина</a:t>
            </a:r>
            <a:r>
              <a:rPr lang="ru-RU" sz="2400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был издан в 1948 году.</a:t>
            </a:r>
            <a:endParaRPr lang="ru-RU" sz="2400" b="1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6528B-D677-4EBA-81BA-C3E5C1DB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99FD34-3637-4B75-AEAC-B1BCC95B3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092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3C941B-B5DC-430B-8D17-43BDF78A55D0}"/>
              </a:ext>
            </a:extLst>
          </p:cNvPr>
          <p:cNvSpPr/>
          <p:nvPr/>
        </p:nvSpPr>
        <p:spPr>
          <a:xfrm>
            <a:off x="5838092" y="222738"/>
            <a:ext cx="59201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Дмитрий Петрович</a:t>
            </a:r>
          </a:p>
          <a:p>
            <a:pPr algn="ctr"/>
            <a:r>
              <a:rPr lang="ru-RU" sz="4000" b="1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Бучкин</a:t>
            </a:r>
            <a:endParaRPr lang="ru-RU" sz="4000" b="1" dirty="0">
              <a:solidFill>
                <a:srgbClr val="7030A0"/>
              </a:solidFill>
              <a:highlight>
                <a:srgbClr val="C0C0C0"/>
              </a:highlight>
              <a:latin typeface="Bahnschrift SemiBold" panose="020B0502040204020203" pitchFamily="34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(родился в 1927 году)</a:t>
            </a:r>
          </a:p>
        </p:txBody>
      </p:sp>
    </p:spTree>
    <p:extLst>
      <p:ext uri="{BB962C8B-B14F-4D97-AF65-F5344CB8AC3E}">
        <p14:creationId xmlns:p14="http://schemas.microsoft.com/office/powerpoint/2010/main" val="16929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7AA0-DAD3-4B9D-9253-76C3BAD34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80785" cy="7251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Bahnschrift SemiBold" panose="020B0502040204020203" pitchFamily="34" charset="0"/>
              </a:rPr>
              <a:t>Нормы выдачи хлеба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D56B78-9810-4E1C-9516-1C36A1F0B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090247"/>
            <a:ext cx="10304586" cy="6232793"/>
          </a:xfrm>
        </p:spPr>
      </p:pic>
    </p:spTree>
    <p:extLst>
      <p:ext uri="{BB962C8B-B14F-4D97-AF65-F5344CB8AC3E}">
        <p14:creationId xmlns:p14="http://schemas.microsoft.com/office/powerpoint/2010/main" val="31105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5F7EB-94FD-4525-9AED-840297BE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2" y="365125"/>
            <a:ext cx="53633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Портрет героя Советского Союза Чекина Бориса Сергеевича.</a:t>
            </a:r>
            <a:b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</a:br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</a:br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Автор: Д.П. </a:t>
            </a:r>
            <a:r>
              <a:rPr lang="ru-RU" sz="2400" b="1" dirty="0" err="1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Бучкин</a:t>
            </a:r>
            <a:r>
              <a:rPr lang="ru-RU" sz="2400" b="1" dirty="0">
                <a:solidFill>
                  <a:srgbClr val="7030A0"/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, 1997 г.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44A341-EF10-4242-B65A-6ECB69294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791201" cy="684848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84C7BF-DAF2-4B6E-9BE4-46D54030F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04" y="-140676"/>
            <a:ext cx="6947245" cy="7256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214A41-5FD1-480B-8662-B8E9D99EE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29" y="-810142"/>
            <a:ext cx="5284033" cy="79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4FB9-66C5-4FF0-97EA-102E3409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52EB42-91AC-4237-B712-90A12B90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2584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06BDC8-46CF-496D-80D0-143F20BA65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3287268"/>
            <a:ext cx="182880" cy="2834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990F6E-251D-4B3E-8B06-3EDDD80A0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0273"/>
            <a:ext cx="4620651" cy="7162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526DF2-92B3-4AC5-819A-BA041CBBA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51" y="952500"/>
            <a:ext cx="6858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A4364-75D7-4ED8-A3B2-851DF324F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F7030E-E164-452F-AC38-727B05E4B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2274062" cy="818270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E420F1-FDB4-4768-9EB7-9746C58FD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89231" cy="71369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3BD71D-809B-4B6E-A8CA-71D1652A6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698" y="850254"/>
            <a:ext cx="7067896" cy="33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7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F3635-E2F5-4941-9A25-C52984F6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8EA5CF-5D15-4224-B8F3-A3D66D002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81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4D59E-A187-45A9-9498-C97342256CD7}"/>
              </a:ext>
            </a:extLst>
          </p:cNvPr>
          <p:cNvSpPr txBox="1"/>
          <p:nvPr/>
        </p:nvSpPr>
        <p:spPr>
          <a:xfrm>
            <a:off x="9237785" y="365125"/>
            <a:ext cx="27783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На этом страшном фото блокадные дети: один почти без сознания, а тот, кто еще сохранил силы – читает книгу</a:t>
            </a:r>
          </a:p>
        </p:txBody>
      </p:sp>
    </p:spTree>
    <p:extLst>
      <p:ext uri="{BB962C8B-B14F-4D97-AF65-F5344CB8AC3E}">
        <p14:creationId xmlns:p14="http://schemas.microsoft.com/office/powerpoint/2010/main" val="22089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0E8CE-547F-456B-97D7-33B81642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46E342-D468-453F-82F9-3A1F309EA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23"/>
            <a:ext cx="12192000" cy="7620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DA277F-FBB6-4E24-B857-8C3FC70F5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6" y="140677"/>
            <a:ext cx="499806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829DA0-5BDE-45A5-9FDF-B9ECBB6B7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87" y="1690688"/>
            <a:ext cx="6943197" cy="39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1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1B6C8-5EFE-4642-8864-D78B3E92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E92C43-B38D-4A34-87D5-CF2E9249D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6EF074-43C8-4047-80DE-098830C02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786" y="0"/>
            <a:ext cx="7332136" cy="70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4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A9857-0289-4A8C-AB44-A19989803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B78292-EB48-4C47-8B54-FCC51BD83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146431" cy="68564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478CB1-294C-427A-B6E9-5FE694766E8F}"/>
              </a:ext>
            </a:extLst>
          </p:cNvPr>
          <p:cNvSpPr txBox="1"/>
          <p:nvPr/>
        </p:nvSpPr>
        <p:spPr>
          <a:xfrm>
            <a:off x="5334000" y="281354"/>
            <a:ext cx="6295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ahnschrift SemiBold" panose="020B0502040204020203" pitchFamily="34" charset="0"/>
                <a:ea typeface="Gadugi" panose="020B0502040204020203" pitchFamily="34" charset="0"/>
              </a:rPr>
              <a:t>Дмитрий Дмитриевич Шостакович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Bahnschrift SemiBold" panose="020B0502040204020203" pitchFamily="34" charset="0"/>
                <a:ea typeface="Gadugi" panose="020B0502040204020203" pitchFamily="34" charset="0"/>
              </a:rPr>
              <a:t>(1906 - 1975)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36279-EAD8-4ACF-BCEF-8D30F2A5053E}"/>
              </a:ext>
            </a:extLst>
          </p:cNvPr>
          <p:cNvSpPr txBox="1"/>
          <p:nvPr/>
        </p:nvSpPr>
        <p:spPr>
          <a:xfrm>
            <a:off x="5334000" y="1690688"/>
            <a:ext cx="62952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Стихотворение «Музыка» Анна Ахматова посвятила выдающемуся советскому композитору Д. Д. Шостаковичу. Дмитрий Дмитриевич – автор гениальной «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</a:t>
            </a:r>
            <a:r>
              <a:rPr lang="ru-RU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имфонии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№7», ставшей музыкальным гимном ленинградской блокады. Симфония состоит из 4-х частей. Первые три части он завершил в сентябре 1941 г. в окруженном городе.</a:t>
            </a:r>
          </a:p>
        </p:txBody>
      </p:sp>
      <p:pic>
        <p:nvPicPr>
          <p:cNvPr id="8" name="ShostakovichRadio1941">
            <a:hlinkClick r:id="" action="ppaction://media"/>
            <a:extLst>
              <a:ext uri="{FF2B5EF4-FFF2-40B4-BE49-F238E27FC236}">
                <a16:creationId xmlns:a16="http://schemas.microsoft.com/office/drawing/2014/main" id="{A9FD60E2-4ADC-45F4-A990-639DB4FD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2451" y="559729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C434C-0777-466C-82CF-F5B955BB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99" y="2948315"/>
            <a:ext cx="3710354" cy="9595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 этом фото – композитор в форме пожарного.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Шостакович трижды просил направить его на фронт, но офицеры и друзья говорили ему, что больше пользы он принесет музыкальным трудом.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 итоге его зачислили в пожарную команду противовоздушной обороны.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 октября 1941 г. Шостакович вместе с семьей был эвакуирован в Москву, а затем в Куйбышев, где и завершил работу над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7-й симфонией</a:t>
            </a: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B389BD-5D59-41EC-B07C-C72784475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1445" y="-1786"/>
            <a:ext cx="10515599" cy="6859786"/>
          </a:xfrm>
        </p:spPr>
      </p:pic>
    </p:spTree>
    <p:extLst>
      <p:ext uri="{BB962C8B-B14F-4D97-AF65-F5344CB8AC3E}">
        <p14:creationId xmlns:p14="http://schemas.microsoft.com/office/powerpoint/2010/main" val="15946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D0019-0759-417D-B57B-B5FD3E60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6BBE01-E232-49AF-9D19-E1A8F8A6D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76"/>
            <a:ext cx="12274062" cy="81868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1F099D-DFEF-41C5-B67F-44050E7B9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42" y="1027906"/>
            <a:ext cx="6668460" cy="49354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7F79D5-F7C1-4B5A-BFBB-F50338027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1" y="0"/>
            <a:ext cx="11428327" cy="870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2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371BAB-BBD1-4845-8332-13FF71E7E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3190"/>
            <a:ext cx="10755923" cy="5628933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44931C8-190C-4A5D-A01A-81B2065A4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738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Давайте послушаем отрывок симфонии № 7</a:t>
            </a:r>
          </a:p>
        </p:txBody>
      </p:sp>
      <p:pic>
        <p:nvPicPr>
          <p:cNvPr id="6" name="Д.Шостакович - Симфония №7 Ленинградская ч.1 (отрывок)">
            <a:hlinkClick r:id="" action="ppaction://media"/>
            <a:extLst>
              <a:ext uri="{FF2B5EF4-FFF2-40B4-BE49-F238E27FC236}">
                <a16:creationId xmlns:a16="http://schemas.microsoft.com/office/drawing/2014/main" id="{07DB048E-47E7-423C-9999-72D05488E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391" y="634988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7F5D8-79D2-4723-A7A2-46273B7F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DA0F77-4CEC-43F5-8432-7530BFEDE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45F0F2-7143-42D6-A651-8442C33AB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7" y="1604562"/>
            <a:ext cx="31242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2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7333B-CC7A-4977-9372-90CA2ABB9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031" y="-539263"/>
            <a:ext cx="4759569" cy="801858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Сохранилась видеозапись – композитор рассказывает о своей «Ленинградской» симфонии № 7 и исполняет отрывок из неё.</a:t>
            </a:r>
            <a:b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Давайте посмотрим, как Шостакович представляет новое произведение слушателям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15F893-34AD-4D90-9AAE-734D7F5B3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8" y="266456"/>
            <a:ext cx="7147299" cy="6296140"/>
          </a:xfrm>
        </p:spPr>
      </p:pic>
    </p:spTree>
    <p:extLst>
      <p:ext uri="{BB962C8B-B14F-4D97-AF65-F5344CB8AC3E}">
        <p14:creationId xmlns:p14="http://schemas.microsoft.com/office/powerpoint/2010/main" val="25948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6A63-73D2-46AE-896E-92166B5A9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4DFC389-4464-4B38-8F67-4A7251216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552"/>
          </a:xfrm>
        </p:spPr>
      </p:pic>
      <p:pic>
        <p:nvPicPr>
          <p:cNvPr id="9" name="Shostakovitch">
            <a:hlinkClick r:id="" action="ppaction://media"/>
            <a:extLst>
              <a:ext uri="{FF2B5EF4-FFF2-40B4-BE49-F238E27FC236}">
                <a16:creationId xmlns:a16="http://schemas.microsoft.com/office/drawing/2014/main" id="{65975942-FF64-434E-984D-0534D5316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554" y="231042"/>
            <a:ext cx="6504980" cy="48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F4542-A781-4A80-B135-845B12EA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019B7F-79FC-493B-8529-4DA6181F9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8585"/>
            <a:ext cx="12192000" cy="823203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90919F-F1AE-4135-8211-156BBD518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84" y="146140"/>
            <a:ext cx="7005140" cy="17635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FA4BFC-41EF-44C7-BD26-A006AA1FA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92" y="2164347"/>
            <a:ext cx="6879951" cy="11974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D07101-8E05-4E0D-B462-C554F8249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8" y="3567615"/>
            <a:ext cx="6988811" cy="9906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78156-EE10-4859-9733-B294CA5AE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610" y="4778734"/>
            <a:ext cx="6673117" cy="19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777C5-57A3-44C7-9DBA-A4E5940A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9E504E-3642-4D0B-B40A-20EBFBD1C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160654-09B1-412E-8393-546F2567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5389"/>
            <a:ext cx="12245157" cy="18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1" dirty="0" smtClean="0">
            <a:solidFill>
              <a:srgbClr val="FFC000"/>
            </a:solidFill>
            <a:latin typeface="Bahnschrift SemiBold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5027</TotalTime>
  <Words>470</Words>
  <Application>Microsoft Office PowerPoint</Application>
  <PresentationFormat>Широкоэкранный</PresentationFormat>
  <Paragraphs>109</Paragraphs>
  <Slides>82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0" baseType="lpstr">
      <vt:lpstr>Arial</vt:lpstr>
      <vt:lpstr>Bahnschrift SemiBold</vt:lpstr>
      <vt:lpstr>Calibri</vt:lpstr>
      <vt:lpstr>Calibri Light</vt:lpstr>
      <vt:lpstr>Century</vt:lpstr>
      <vt:lpstr>Comic Sans MS</vt:lpstr>
      <vt:lpstr>Gadugi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На этой фотографии воду набирают прямо из проруби на Неве</vt:lpstr>
      <vt:lpstr>Презентация PowerPoint</vt:lpstr>
      <vt:lpstr>Нормы выдачи хлеба</vt:lpstr>
      <vt:lpstr>Презентация PowerPoint</vt:lpstr>
      <vt:lpstr>Презентация PowerPoint</vt:lpstr>
      <vt:lpstr>Презентация PowerPoint</vt:lpstr>
      <vt:lpstr>Аничков мост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Эвакуация Эрмитажа — беспрецедентная в истории музейного дела эвакуация более миллиона 200 тысяч экспонатов Государственного Эрмитажа в тыл Советского Союза, город Свердловск, в июле 1941 года, и организация музейной, научной, культурно-просветительной работы филиала Эрмитажа под руководством профессора В. Ф. Левинсона-Лессинга в Свердловск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Художник умер в декабре 1941 года, но успел написать полотно «Покров Богородицы над осажденным городом» — символ всей блокады.  Дмитрий Лихачев​ вспоминал:  «Умирая, он рисовал, писал картины. Когда не хватило холста, он писал на фанере и на картоне. &lt;…&gt; Лучшая его картина &lt;…&gt; темный ленинградский двор колодцем, вниз уходят темные окна, ни единого огня в них нет; смерть там победила жизнь; хотя жизнь, возможно, и жива еще, но у нее нет силы зажечь коптилку. Над двором на фоне темного ночного неба — покров Богоматери. Богоматерь наклонила голову, с ужасом смотрит вниз, как бы видя все, что происходит в темных ленинградских квартирах, и распростерла ризы; на ризах — изображение древнерусского храма. &lt;…&gt; Душа блокады в ней отражена больше, чем где бы то ни было»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Портрет героя Советского Союза Чекина Бориса Сергеевича.  Автор: Д.П. Бучкин, 1997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этом фото – композитор в форме пожарного.  Шостакович трижды просил направить его на фронт, но офицеры и друзья говорили ему, что больше пользы он принесет музыкальным трудом. В итоге его зачислили в пожарную команду противовоздушной обороны.  1 октября 1941 г. Шостакович вместе с семьей был эвакуирован в Москву, а затем в Куйбышев, где и завершил работу над 7-й симфонией</vt:lpstr>
      <vt:lpstr>Презентация PowerPoint</vt:lpstr>
      <vt:lpstr>Давайте послушаем отрывок симфонии № 7</vt:lpstr>
      <vt:lpstr>Сохранилась видеозапись – композитор рассказывает о своей «Ленинградской» симфонии № 7 и исполняет отрывок из неё. Давайте посмотрим, как Шостакович представляет новое произведение слушателям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 Амчиславский</dc:creator>
  <cp:lastModifiedBy>Julia</cp:lastModifiedBy>
  <cp:revision>20</cp:revision>
  <dcterms:created xsi:type="dcterms:W3CDTF">2023-01-21T21:13:45Z</dcterms:created>
  <dcterms:modified xsi:type="dcterms:W3CDTF">2024-04-29T14:56:29Z</dcterms:modified>
</cp:coreProperties>
</file>