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256" r:id="rId2"/>
    <p:sldId id="283" r:id="rId3"/>
    <p:sldId id="290" r:id="rId4"/>
    <p:sldId id="291" r:id="rId5"/>
    <p:sldId id="289" r:id="rId6"/>
    <p:sldId id="288" r:id="rId7"/>
    <p:sldId id="276" r:id="rId8"/>
    <p:sldId id="287" r:id="rId9"/>
    <p:sldId id="286" r:id="rId10"/>
    <p:sldId id="268" r:id="rId11"/>
    <p:sldId id="262" r:id="rId12"/>
    <p:sldId id="269" r:id="rId13"/>
    <p:sldId id="279" r:id="rId14"/>
    <p:sldId id="270" r:id="rId15"/>
    <p:sldId id="271" r:id="rId16"/>
    <p:sldId id="280" r:id="rId17"/>
    <p:sldId id="282" r:id="rId18"/>
    <p:sldId id="281" r:id="rId19"/>
    <p:sldId id="284" r:id="rId20"/>
    <p:sldId id="285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950816" rtl="0" latinLnBrk="0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5408" algn="l" defTabSz="950816" rtl="0" latinLnBrk="0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0816" algn="l" defTabSz="950816" rtl="0" latinLnBrk="0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6224" algn="l" defTabSz="950816" rtl="0" latinLnBrk="0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1632" algn="l" defTabSz="950816" rtl="0" latinLnBrk="0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77040" algn="l" defTabSz="950816" rtl="0" latinLnBrk="0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52448" algn="l" defTabSz="950816" rtl="0" latinLnBrk="0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27856" algn="l" defTabSz="950816" rtl="0" latinLnBrk="0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03264" algn="l" defTabSz="950816" rtl="0" latinLnBrk="0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D39BC"/>
    <a:srgbClr val="F02940"/>
    <a:srgbClr val="FFFFFF"/>
    <a:srgbClr val="E21A1A"/>
    <a:srgbClr val="5F6060"/>
    <a:srgbClr val="E11F26"/>
    <a:srgbClr val="F2494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5"/>
  </p:normalViewPr>
  <p:slideViewPr>
    <p:cSldViewPr>
      <p:cViewPr varScale="1">
        <p:scale>
          <a:sx n="147" d="100"/>
          <a:sy n="147" d="100"/>
        </p:scale>
        <p:origin x="-59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CF08B-CD22-4C07-A172-94929FA08555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88BBC-1901-44FB-93DF-EE7FF6EA75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0505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0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5408" algn="l" defTabSz="950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0816" algn="l" defTabSz="950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26224" algn="l" defTabSz="950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01632" algn="l" defTabSz="950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77040" algn="l" defTabSz="950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52448" algn="l" defTabSz="950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27856" algn="l" defTabSz="950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03264" algn="l" defTabSz="950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9383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1182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0134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0684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2089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3225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9278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5987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7172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8546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4677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6873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53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649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3611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154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854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8581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7959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88BBC-1901-44FB-93DF-EE7FF6EA750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9087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96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468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742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734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303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428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266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62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2243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634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821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039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7.mp4"/><Relationship Id="rId1" Type="http://schemas.openxmlformats.org/officeDocument/2006/relationships/tags" Target="../tags/tag18.xml"/><Relationship Id="rId6" Type="http://schemas.microsoft.com/office/2007/relationships/media" Target="../media/media7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3BA03A3C-8058-3AC7-C82A-6D56AA00D9C0}"/>
              </a:ext>
            </a:extLst>
          </p:cNvPr>
          <p:cNvGrpSpPr/>
          <p:nvPr/>
        </p:nvGrpSpPr>
        <p:grpSpPr>
          <a:xfrm>
            <a:off x="3178654" y="2724150"/>
            <a:ext cx="2786693" cy="1819274"/>
            <a:chOff x="3124200" y="1952801"/>
            <a:chExt cx="1838340" cy="1200148"/>
          </a:xfrm>
        </p:grpSpPr>
        <p:pic>
          <p:nvPicPr>
            <p:cNvPr id="31" name="Рисунок 30">
              <a:extLst>
                <a:ext uri="{FF2B5EF4-FFF2-40B4-BE49-F238E27FC236}">
                  <a16:creationId xmlns="" xmlns:a16="http://schemas.microsoft.com/office/drawing/2014/main" id="{22F4FC4A-1BBE-8CD7-A5EC-FCC2CF4C6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86543B55-1267-F57B-59F1-380CC28EF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B3D5C55F-3167-C20C-77AA-39F8B44C70A7}"/>
              </a:ext>
            </a:extLst>
          </p:cNvPr>
          <p:cNvGrpSpPr/>
          <p:nvPr/>
        </p:nvGrpSpPr>
        <p:grpSpPr>
          <a:xfrm>
            <a:off x="1380205" y="740161"/>
            <a:ext cx="6348084" cy="1815296"/>
            <a:chOff x="1380205" y="255765"/>
            <a:chExt cx="6348084" cy="1815296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974610B3-A5FD-82CD-FF38-E4115174B83C}"/>
                </a:ext>
              </a:extLst>
            </p:cNvPr>
            <p:cNvSpPr txBox="1"/>
            <p:nvPr/>
          </p:nvSpPr>
          <p:spPr>
            <a:xfrm>
              <a:off x="1683108" y="255765"/>
              <a:ext cx="5742278" cy="7694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400" b="1" dirty="0">
                  <a:solidFill>
                    <a:srgbClr val="E21A1A"/>
                  </a:solidFill>
                  <a:latin typeface="+mj-lt"/>
                  <a:cs typeface="Calibri" pitchFamily="34" charset="0"/>
                </a:rPr>
                <a:t>Правила безопасности</a:t>
              </a:r>
              <a:endParaRPr lang="ru-RU" sz="4000" dirty="0">
                <a:solidFill>
                  <a:srgbClr val="E21A1A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FB514552-33D0-F595-80AF-0804FEE34A1B}"/>
                </a:ext>
              </a:extLst>
            </p:cNvPr>
            <p:cNvSpPr txBox="1"/>
            <p:nvPr/>
          </p:nvSpPr>
          <p:spPr>
            <a:xfrm>
              <a:off x="2036506" y="778692"/>
              <a:ext cx="5035482" cy="7694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400" b="1" dirty="0">
                  <a:solidFill>
                    <a:srgbClr val="E21A1A"/>
                  </a:solidFill>
                  <a:latin typeface="+mj-lt"/>
                  <a:cs typeface="Calibri" pitchFamily="34" charset="0"/>
                </a:rPr>
                <a:t>при нахождении на</a:t>
              </a:r>
              <a:endParaRPr lang="ru-RU" sz="4000" dirty="0">
                <a:solidFill>
                  <a:srgbClr val="E21A1A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4E84E02-D6E1-8152-EA07-B9C87D8D35AD}"/>
                </a:ext>
              </a:extLst>
            </p:cNvPr>
            <p:cNvSpPr txBox="1"/>
            <p:nvPr/>
          </p:nvSpPr>
          <p:spPr>
            <a:xfrm>
              <a:off x="1380205" y="1301620"/>
              <a:ext cx="6348084" cy="7694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400" b="1" dirty="0">
                  <a:solidFill>
                    <a:srgbClr val="E21A1A"/>
                  </a:solidFill>
                  <a:latin typeface="+mj-lt"/>
                  <a:cs typeface="Calibri" pitchFamily="34" charset="0"/>
                </a:rPr>
                <a:t>железнодорожных путях</a:t>
              </a:r>
              <a:endParaRPr lang="ru-RU" sz="4000" dirty="0">
                <a:solidFill>
                  <a:srgbClr val="E21A1A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3AEFF9E-0F1B-2635-3A6E-CA0940122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0"/>
            <a:ext cx="4666827" cy="245008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4581B29-EAF6-1363-3C5C-3E23B6515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27" y="1047750"/>
            <a:ext cx="4343400" cy="244316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BCEF5B-3910-2B52-965E-D8A6BAC626D1}"/>
              </a:ext>
            </a:extLst>
          </p:cNvPr>
          <p:cNvSpPr txBox="1"/>
          <p:nvPr/>
        </p:nvSpPr>
        <p:spPr>
          <a:xfrm>
            <a:off x="3937122" y="3143248"/>
            <a:ext cx="2644057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Запрещается прыгать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07968DC-10AC-4DC0-A040-8FC59C30B8FE}"/>
              </a:ext>
            </a:extLst>
          </p:cNvPr>
          <p:cNvSpPr txBox="1"/>
          <p:nvPr/>
        </p:nvSpPr>
        <p:spPr>
          <a:xfrm>
            <a:off x="2409704" y="3579341"/>
            <a:ext cx="3297826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с пассажирской платформы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E3A236-3E61-C1CB-23C2-E4293D653B08}"/>
              </a:ext>
            </a:extLst>
          </p:cNvPr>
          <p:cNvSpPr txBox="1"/>
          <p:nvPr/>
        </p:nvSpPr>
        <p:spPr>
          <a:xfrm>
            <a:off x="3828186" y="4015434"/>
            <a:ext cx="330289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на железнодорожные пути!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85E855-A228-A97F-2CB2-CA679CEBA129}"/>
              </a:ext>
            </a:extLst>
          </p:cNvPr>
          <p:cNvSpPr txBox="1"/>
          <p:nvPr/>
        </p:nvSpPr>
        <p:spPr>
          <a:xfrm rot="20019146">
            <a:off x="573560" y="575149"/>
            <a:ext cx="174118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ВНИМАНИЕ!!!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C5E249C6-8976-12C5-9C92-45DCC794195C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02A517F2-8442-47DE-84FB-7A69F681F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E663706D-2B35-90FB-0A19-603D443E9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8EDC84-7729-67B0-C7E0-BEA17FC38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8" y="647698"/>
            <a:ext cx="4416282" cy="249555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60827D6-6C0F-EA72-CCE0-C90FE66C9D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02" y="671350"/>
            <a:ext cx="3992880" cy="249555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44EEED3-CFEF-6A01-6124-9DE5C59A7A09}"/>
              </a:ext>
            </a:extLst>
          </p:cNvPr>
          <p:cNvSpPr txBox="1"/>
          <p:nvPr/>
        </p:nvSpPr>
        <p:spPr>
          <a:xfrm>
            <a:off x="3048000" y="3143248"/>
            <a:ext cx="4422301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Запрещается подлезать под вагоны и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886429B-B715-274F-CCE3-CBC5A5A4A3D6}"/>
              </a:ext>
            </a:extLst>
          </p:cNvPr>
          <p:cNvSpPr txBox="1"/>
          <p:nvPr/>
        </p:nvSpPr>
        <p:spPr>
          <a:xfrm>
            <a:off x="1571494" y="3579341"/>
            <a:ext cx="4974247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перелезать через автосцепки для прохода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EE9E8B0-B339-4E33-8B34-B60C12235EDA}"/>
              </a:ext>
            </a:extLst>
          </p:cNvPr>
          <p:cNvSpPr txBox="1"/>
          <p:nvPr/>
        </p:nvSpPr>
        <p:spPr>
          <a:xfrm>
            <a:off x="4800600" y="4015434"/>
            <a:ext cx="1358064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через путь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751AB8A-AC19-7FF7-89A0-0073E1B2AE82}"/>
              </a:ext>
            </a:extLst>
          </p:cNvPr>
          <p:cNvSpPr txBox="1"/>
          <p:nvPr/>
        </p:nvSpPr>
        <p:spPr>
          <a:xfrm rot="20019146">
            <a:off x="573560" y="575149"/>
            <a:ext cx="174118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ВНИМАНИЕ!!!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AE3162C7-6597-415E-DEA2-A12F129A9311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C3AC93B3-9D45-E12E-A0A8-17ECC591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A55447BE-CA8E-02A9-04A8-26C289784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B21DD3E-E1E3-FD08-A8BF-7B6D32D74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3151" cy="51435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88D33F0-463B-37D8-AFE6-3B6A2C4E7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1959"/>
            <a:ext cx="3429000" cy="490094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875BBAC-D6F8-3160-6E1D-04CF92A157AE}"/>
              </a:ext>
            </a:extLst>
          </p:cNvPr>
          <p:cNvSpPr txBox="1"/>
          <p:nvPr/>
        </p:nvSpPr>
        <p:spPr>
          <a:xfrm>
            <a:off x="2364885" y="2266950"/>
            <a:ext cx="4323556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Запрещается подниматься на крыши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DE3E0CC-865E-E907-3A26-674251A3F695}"/>
              </a:ext>
            </a:extLst>
          </p:cNvPr>
          <p:cNvSpPr txBox="1"/>
          <p:nvPr/>
        </p:nvSpPr>
        <p:spPr>
          <a:xfrm>
            <a:off x="3962400" y="2724150"/>
            <a:ext cx="2150333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вагонов поездов!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54" y="57150"/>
            <a:ext cx="6502400" cy="36576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2413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B49E18C-11C9-2FF5-AC79-4BD3DB804F20}"/>
              </a:ext>
            </a:extLst>
          </p:cNvPr>
          <p:cNvSpPr txBox="1"/>
          <p:nvPr/>
        </p:nvSpPr>
        <p:spPr>
          <a:xfrm rot="20897716">
            <a:off x="4440890" y="2548020"/>
            <a:ext cx="4407810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Запрещается находиться на объектах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9C27FA8-2FE0-8D7A-61B8-EA40B39852C8}"/>
              </a:ext>
            </a:extLst>
          </p:cNvPr>
          <p:cNvSpPr txBox="1"/>
          <p:nvPr/>
        </p:nvSpPr>
        <p:spPr>
          <a:xfrm rot="20907059">
            <a:off x="3281885" y="3378167"/>
            <a:ext cx="343440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инфраструктуры ОАО «РЖД»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8D03237-C211-5793-F1F8-F3A7C77B6EAC}"/>
              </a:ext>
            </a:extLst>
          </p:cNvPr>
          <p:cNvSpPr txBox="1"/>
          <p:nvPr/>
        </p:nvSpPr>
        <p:spPr>
          <a:xfrm rot="20904401">
            <a:off x="4110696" y="3600470"/>
            <a:ext cx="4343561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в состоянии алкогольного опьянения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CBAA0BF-7D5F-07CC-135A-12483266B86B}"/>
              </a:ext>
            </a:extLst>
          </p:cNvPr>
          <p:cNvSpPr txBox="1"/>
          <p:nvPr/>
        </p:nvSpPr>
        <p:spPr>
          <a:xfrm rot="20019146">
            <a:off x="573560" y="575149"/>
            <a:ext cx="174118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ВНИМАНИЕ!!!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EBE8D74E-9442-1FC5-15E9-F6ED27BE426A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CA3826F5-F331-3E43-3FA9-491F413FA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D3F02782-FA61-62CC-29A3-B669CF498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345454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4740EF5-9B24-2024-D1CF-BE3AC39D3F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4700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E96975D-AE11-CBAB-7F0A-C9E18644D9E3}"/>
              </a:ext>
            </a:extLst>
          </p:cNvPr>
          <p:cNvSpPr txBox="1"/>
          <p:nvPr/>
        </p:nvSpPr>
        <p:spPr>
          <a:xfrm>
            <a:off x="2981951" y="164711"/>
            <a:ext cx="5518948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+mj-lt"/>
              </a:rPr>
              <a:t>Основными причинами травмирования людей </a:t>
            </a:r>
            <a:endParaRPr lang="ru-RU" sz="2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5F47FD8-643D-CA3C-DF48-707D73080F1A}"/>
              </a:ext>
            </a:extLst>
          </p:cNvPr>
          <p:cNvSpPr txBox="1"/>
          <p:nvPr/>
        </p:nvSpPr>
        <p:spPr>
          <a:xfrm>
            <a:off x="2514600" y="631594"/>
            <a:ext cx="6288196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являются незнание и нарушение правил безопасности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E9231DF-31B5-B420-778B-DFB9E4A412CC}"/>
              </a:ext>
            </a:extLst>
          </p:cNvPr>
          <p:cNvSpPr txBox="1"/>
          <p:nvPr/>
        </p:nvSpPr>
        <p:spPr>
          <a:xfrm>
            <a:off x="3276600" y="1099000"/>
            <a:ext cx="5069528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при нахождении в зоне движения поездов,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6518981-CBDB-DE55-2E1D-7529E4283871}"/>
              </a:ext>
            </a:extLst>
          </p:cNvPr>
          <p:cNvSpPr txBox="1"/>
          <p:nvPr/>
        </p:nvSpPr>
        <p:spPr>
          <a:xfrm>
            <a:off x="3939842" y="1570529"/>
            <a:ext cx="4561057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неоправданная спешка и беспечность,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D454696-30D5-F384-8689-5406080BF108}"/>
              </a:ext>
            </a:extLst>
          </p:cNvPr>
          <p:cNvSpPr txBox="1"/>
          <p:nvPr/>
        </p:nvSpPr>
        <p:spPr>
          <a:xfrm>
            <a:off x="3111536" y="2044756"/>
            <a:ext cx="5776454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нежелание пользоваться переходными мостами,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B4723C9-B330-08AD-42DB-D8A8090FD95F}"/>
              </a:ext>
            </a:extLst>
          </p:cNvPr>
          <p:cNvSpPr txBox="1"/>
          <p:nvPr/>
        </p:nvSpPr>
        <p:spPr>
          <a:xfrm>
            <a:off x="2481474" y="2520801"/>
            <a:ext cx="6145850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тоннелями и настилами, а порой хулиганство и игры,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7459DA9-6AEC-03B6-6F94-4B7471139247}"/>
              </a:ext>
            </a:extLst>
          </p:cNvPr>
          <p:cNvSpPr txBox="1"/>
          <p:nvPr/>
        </p:nvSpPr>
        <p:spPr>
          <a:xfrm>
            <a:off x="4990983" y="2996989"/>
            <a:ext cx="3811813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как на железнодорожных путях,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C1CE665-1D64-D25C-ECE3-854398F62482}"/>
              </a:ext>
            </a:extLst>
          </p:cNvPr>
          <p:cNvSpPr txBox="1"/>
          <p:nvPr/>
        </p:nvSpPr>
        <p:spPr>
          <a:xfrm>
            <a:off x="3283175" y="3470699"/>
            <a:ext cx="4751045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так и на прилегающей к ним территории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94DD77DF-886E-2D6C-EDF9-C1E5854FA310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1B8449B1-3AD0-07F0-CB9C-7964B7503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3EBD7B73-4E7B-E661-BC8B-CDDF8F838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00BE2CA-A1B0-D359-D1EC-1F9C24F79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508377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72200" y="2278221"/>
            <a:ext cx="2895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E21A1A"/>
                </a:solidFill>
                <a:latin typeface="+mj-lt"/>
              </a:rPr>
              <a:t>72% пострадавших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пытались перейти железнодорожные пути в неположенном месте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ru-RU" sz="1200" b="1" dirty="0">
                <a:solidFill>
                  <a:srgbClr val="E21A1A"/>
                </a:solidFill>
                <a:latin typeface="+mj-lt"/>
              </a:rPr>
              <a:t>17% травмированы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 результате пересечения дороги по пешеходному переходу на красный сигнал светофора</a:t>
            </a: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ru-RU" sz="1200" b="1" dirty="0">
                <a:solidFill>
                  <a:srgbClr val="E21A1A"/>
                </a:solidFill>
                <a:latin typeface="+mj-lt"/>
              </a:rPr>
              <a:t>11% получили травмы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пытаясь взобраться/спрыгнуть с платформы или находясь на крыше вагона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11842C-B53E-5FFE-5C92-D1D928F42F37}"/>
              </a:ext>
            </a:extLst>
          </p:cNvPr>
          <p:cNvSpPr txBox="1"/>
          <p:nvPr/>
        </p:nvSpPr>
        <p:spPr>
          <a:xfrm>
            <a:off x="4595070" y="951925"/>
            <a:ext cx="3826690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</a:rPr>
              <a:t>погибло - 510 человек (19 детей)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23522B2-6433-24B6-C617-FCD4F4BCDC71}"/>
              </a:ext>
            </a:extLst>
          </p:cNvPr>
          <p:cNvSpPr txBox="1"/>
          <p:nvPr/>
        </p:nvSpPr>
        <p:spPr>
          <a:xfrm>
            <a:off x="1752600" y="1459646"/>
            <a:ext cx="6858224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FFFF"/>
                </a:solidFill>
                <a:latin typeface="+mj-lt"/>
              </a:rPr>
              <a:t>получили различные травмы – 752 человека (34 подростка)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0C9D8A-5917-BE9D-75DA-AD4C7F790792}"/>
              </a:ext>
            </a:extLst>
          </p:cNvPr>
          <p:cNvSpPr txBox="1"/>
          <p:nvPr/>
        </p:nvSpPr>
        <p:spPr>
          <a:xfrm>
            <a:off x="650534" y="438853"/>
            <a:ext cx="6385146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 2022 году на полигоне Московской железной дороги: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F6EFB44C-8795-B3FC-A133-5BAEF6F01208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DF0880B5-038C-C22A-D61B-F2CCCC64A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A7E78F8C-8829-5E99-E0AC-3D90F9D45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4092571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3F463C2-EB61-BD47-5DBC-417DABBCC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510849"/>
            <a:ext cx="7715250" cy="5143500"/>
          </a:xfrm>
          <a:prstGeom prst="rect">
            <a:avLst/>
          </a:prstGeom>
          <a:effectLst>
            <a:softEdge rad="8636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AB01B2A-120B-F0DE-C663-70D580AEF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28600" y="57150"/>
            <a:ext cx="7769637" cy="5143499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9576D2ED-8EBE-9C9A-1217-7A287E303FA7}"/>
              </a:ext>
            </a:extLst>
          </p:cNvPr>
          <p:cNvGrpSpPr/>
          <p:nvPr/>
        </p:nvGrpSpPr>
        <p:grpSpPr>
          <a:xfrm>
            <a:off x="228599" y="3333750"/>
            <a:ext cx="8686799" cy="933510"/>
            <a:chOff x="228600" y="666750"/>
            <a:chExt cx="8686799" cy="93351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28600" y="666750"/>
              <a:ext cx="3581400" cy="400110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cs typeface="Times New Roman" pitchFamily="18" charset="0"/>
                </a:rPr>
                <a:t>Со мной такого не случится…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8600" y="1200150"/>
              <a:ext cx="3581400" cy="400110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cs typeface="Times New Roman" pitchFamily="18" charset="0"/>
                </a:rPr>
                <a:t>Я очень аккуратный…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333999" y="666750"/>
              <a:ext cx="3581400" cy="400110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cs typeface="Times New Roman" pitchFamily="18" charset="0"/>
                </a:rPr>
                <a:t>Эти правила не для меня….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333999" y="1200150"/>
              <a:ext cx="3581400" cy="400110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cs typeface="Times New Roman" pitchFamily="18" charset="0"/>
                </a:rPr>
                <a:t>И почему нельзя?....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91919225-46E9-BD5A-BE7F-8A1B892F5846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39FD75A9-C656-6CF7-4308-3389DFD14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0765763C-8187-11D7-6882-FA6C3BE80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870673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d2t-0029-prinyal-ekstrennoe-tormozenie_QoxaZ1E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917" y="509154"/>
            <a:ext cx="9144000" cy="46291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317" y="32410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j-lt"/>
              </a:rPr>
              <a:t>Если Вы все ещё так думаете, смотрите внимательно на экран…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679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0AB1411-0F6A-48A3-4B63-D36BC1ACD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-5223"/>
            <a:ext cx="7802275" cy="514350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0B1D7D4-E720-BD24-ADEB-C80B8E86F650}"/>
              </a:ext>
            </a:extLst>
          </p:cNvPr>
          <p:cNvSpPr txBox="1"/>
          <p:nvPr/>
        </p:nvSpPr>
        <p:spPr>
          <a:xfrm>
            <a:off x="148347" y="75838"/>
            <a:ext cx="4468852" cy="677108"/>
          </a:xfrm>
          <a:prstGeom prst="rect">
            <a:avLst/>
          </a:prstGeom>
          <a:solidFill>
            <a:srgbClr val="F029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Необходимо выполнять правила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нахождения на железнодорожных путях!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531BD7A-7702-E193-371E-B703B73F2E65}"/>
              </a:ext>
            </a:extLst>
          </p:cNvPr>
          <p:cNvSpPr txBox="1"/>
          <p:nvPr/>
        </p:nvSpPr>
        <p:spPr>
          <a:xfrm>
            <a:off x="149074" y="4313550"/>
            <a:ext cx="4468125" cy="384721"/>
          </a:xfrm>
          <a:prstGeom prst="rect">
            <a:avLst/>
          </a:prstGeom>
          <a:solidFill>
            <a:srgbClr val="F029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Эти правила спасут Вашу жизнь!!!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65DEEE2-DE9B-B846-502D-8D491691148E}"/>
              </a:ext>
            </a:extLst>
          </p:cNvPr>
          <p:cNvSpPr txBox="1"/>
          <p:nvPr/>
        </p:nvSpPr>
        <p:spPr>
          <a:xfrm>
            <a:off x="119269" y="1045742"/>
            <a:ext cx="44125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1. </a:t>
            </a:r>
            <a:r>
              <a:rPr lang="ru-RU" sz="1200"/>
              <a:t>Будь внимателен.</a:t>
            </a:r>
            <a:endParaRPr lang="ru-RU" sz="1200" dirty="0"/>
          </a:p>
          <a:p>
            <a:r>
              <a:rPr lang="ru-RU" sz="1200" dirty="0"/>
              <a:t>2. Не перебегай пути перед приближающимся поездом.</a:t>
            </a:r>
          </a:p>
          <a:p>
            <a:r>
              <a:rPr lang="ru-RU" sz="1200" dirty="0"/>
              <a:t>3. Не подлезай под вагоны.</a:t>
            </a:r>
          </a:p>
          <a:p>
            <a:r>
              <a:rPr lang="ru-RU" sz="1200" dirty="0"/>
              <a:t>4. Не ходи по железнодорожному пути, особенно внутри колеи.</a:t>
            </a:r>
          </a:p>
          <a:p>
            <a:r>
              <a:rPr lang="ru-RU" sz="1200" dirty="0"/>
              <a:t>5. Переходи пути только по специально оборудованным</a:t>
            </a:r>
          </a:p>
          <a:p>
            <a:r>
              <a:rPr lang="ru-RU" sz="1200" dirty="0"/>
              <a:t>пешеходным настилам.</a:t>
            </a:r>
          </a:p>
          <a:p>
            <a:r>
              <a:rPr lang="ru-RU" sz="1200" dirty="0"/>
              <a:t>6. Категорически запрещается находиться на железнодорожных</a:t>
            </a:r>
          </a:p>
          <a:p>
            <a:r>
              <a:rPr lang="ru-RU" sz="1200" dirty="0"/>
              <a:t>путях в наушниках.</a:t>
            </a:r>
          </a:p>
          <a:p>
            <a:r>
              <a:rPr lang="ru-RU" sz="1200" dirty="0"/>
              <a:t>7. Входи в вагон и выходи из него только при</a:t>
            </a:r>
          </a:p>
          <a:p>
            <a:r>
              <a:rPr lang="ru-RU" sz="1200" dirty="0"/>
              <a:t>полной остановке электропоезда, выходи из электропоезда</a:t>
            </a:r>
          </a:p>
          <a:p>
            <a:r>
              <a:rPr lang="ru-RU" sz="1200" dirty="0"/>
              <a:t>только на ту сторону, где имеется посадочная платформа.</a:t>
            </a:r>
          </a:p>
          <a:p>
            <a:r>
              <a:rPr lang="ru-RU" sz="1200" dirty="0"/>
              <a:t>8. Не спрыгивай с пассажирских платформ.</a:t>
            </a:r>
          </a:p>
          <a:p>
            <a:r>
              <a:rPr lang="ru-RU" sz="1200" dirty="0"/>
              <a:t>9. Запрещается проезд на специальных подножках,</a:t>
            </a:r>
          </a:p>
          <a:p>
            <a:r>
              <a:rPr lang="ru-RU" sz="1200" dirty="0"/>
              <a:t>лестницах, крышах и автосцепках грузовых</a:t>
            </a:r>
          </a:p>
          <a:p>
            <a:r>
              <a:rPr lang="ru-RU" sz="1200" dirty="0"/>
              <a:t>и пассажирских вагонов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3122E714-A824-1CA9-0C65-A01F37303562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31F4902C-54BC-A855-E6FB-086FDCF1A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2A8522CC-832C-C4DC-5223-D7DD2868B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104428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C5FF4A0-ABB8-00E3-3023-3BB0D1CB4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5029200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C783ADE5-BB82-26D2-FB17-078B3CB8D24E}"/>
              </a:ext>
            </a:extLst>
          </p:cNvPr>
          <p:cNvGrpSpPr/>
          <p:nvPr/>
        </p:nvGrpSpPr>
        <p:grpSpPr>
          <a:xfrm rot="21187790">
            <a:off x="4974155" y="746077"/>
            <a:ext cx="4063211" cy="3145668"/>
            <a:chOff x="4937918" y="218790"/>
            <a:chExt cx="4063211" cy="3145668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F85EBE8-BAF3-8AE5-918A-182AB414F209}"/>
                </a:ext>
              </a:extLst>
            </p:cNvPr>
            <p:cNvSpPr txBox="1"/>
            <p:nvPr/>
          </p:nvSpPr>
          <p:spPr>
            <a:xfrm>
              <a:off x="4980448" y="218790"/>
              <a:ext cx="3307316" cy="369332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ru-RU" sz="1800" dirty="0">
                  <a:solidFill>
                    <a:srgbClr val="FFFFFF"/>
                  </a:solidFill>
                  <a:latin typeface="+mj-lt"/>
                </a:rPr>
                <a:t>Если Вы хотите проверить свои</a:t>
              </a: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2BA88D53-A7BD-E1F0-ABEB-C633F06B00BA}"/>
                </a:ext>
              </a:extLst>
            </p:cNvPr>
            <p:cNvSpPr txBox="1"/>
            <p:nvPr/>
          </p:nvSpPr>
          <p:spPr>
            <a:xfrm>
              <a:off x="5085050" y="676383"/>
              <a:ext cx="3267048" cy="369332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ru-RU" sz="1800" dirty="0">
                  <a:solidFill>
                    <a:srgbClr val="FFFFFF"/>
                  </a:solidFill>
                  <a:latin typeface="+mj-lt"/>
                </a:rPr>
                <a:t>знания правил нахождения на</a:t>
              </a: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909CD4B-57A2-2652-5F90-89764B0D11B3}"/>
                </a:ext>
              </a:extLst>
            </p:cNvPr>
            <p:cNvSpPr txBox="1"/>
            <p:nvPr/>
          </p:nvSpPr>
          <p:spPr>
            <a:xfrm>
              <a:off x="5759910" y="1133976"/>
              <a:ext cx="2674002" cy="369332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ru-RU" sz="1800" dirty="0">
                  <a:solidFill>
                    <a:srgbClr val="FFFFFF"/>
                  </a:solidFill>
                  <a:latin typeface="+mj-lt"/>
                </a:rPr>
                <a:t>железнодорожных путях</a:t>
              </a: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463CB9F-C50F-81D0-3E46-7761F7059287}"/>
                </a:ext>
              </a:extLst>
            </p:cNvPr>
            <p:cNvSpPr txBox="1"/>
            <p:nvPr/>
          </p:nvSpPr>
          <p:spPr>
            <a:xfrm>
              <a:off x="4937918" y="1591569"/>
              <a:ext cx="3005503" cy="369332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ru-RU" sz="1800" dirty="0">
                  <a:solidFill>
                    <a:srgbClr val="FFFFFF"/>
                  </a:solidFill>
                  <a:latin typeface="+mj-lt"/>
                </a:rPr>
                <a:t>и в зоне движения поездов,</a:t>
              </a: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71AB66F-DC07-206D-CB29-344C339054E0}"/>
                </a:ext>
              </a:extLst>
            </p:cNvPr>
            <p:cNvSpPr txBox="1"/>
            <p:nvPr/>
          </p:nvSpPr>
          <p:spPr>
            <a:xfrm>
              <a:off x="5389296" y="2537533"/>
              <a:ext cx="3415230" cy="369332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ru-RU" sz="1800" dirty="0">
                  <a:solidFill>
                    <a:srgbClr val="FFFFFF"/>
                  </a:solidFill>
                  <a:latin typeface="+mj-lt"/>
                </a:rPr>
                <a:t>смартфона на </a:t>
              </a:r>
              <a:r>
                <a:rPr lang="en-US" sz="1800" dirty="0">
                  <a:solidFill>
                    <a:srgbClr val="FFFFFF"/>
                  </a:solidFill>
                  <a:latin typeface="+mj-lt"/>
                </a:rPr>
                <a:t>QR </a:t>
              </a:r>
              <a:r>
                <a:rPr lang="ru-RU" sz="1800" dirty="0">
                  <a:solidFill>
                    <a:srgbClr val="FFFFFF"/>
                  </a:solidFill>
                  <a:latin typeface="+mj-lt"/>
                </a:rPr>
                <a:t>код и ответьте</a:t>
              </a: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9F124DC-6649-9E33-A751-81C9F6AC7538}"/>
                </a:ext>
              </a:extLst>
            </p:cNvPr>
            <p:cNvSpPr txBox="1"/>
            <p:nvPr/>
          </p:nvSpPr>
          <p:spPr>
            <a:xfrm>
              <a:off x="5181600" y="2995126"/>
              <a:ext cx="3249992" cy="369332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ru-RU" sz="1800" dirty="0">
                  <a:solidFill>
                    <a:srgbClr val="FFFFFF"/>
                  </a:solidFill>
                  <a:latin typeface="+mj-lt"/>
                </a:rPr>
                <a:t>на вопросы в режиме диалога</a:t>
              </a: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2A639C7F-8A88-FCB1-8F44-D3A64673CEAF}"/>
                </a:ext>
              </a:extLst>
            </p:cNvPr>
            <p:cNvSpPr txBox="1"/>
            <p:nvPr/>
          </p:nvSpPr>
          <p:spPr>
            <a:xfrm>
              <a:off x="6019800" y="2049162"/>
              <a:ext cx="2981329" cy="400110"/>
            </a:xfrm>
            <a:prstGeom prst="rect">
              <a:avLst/>
            </a:prstGeom>
            <a:solidFill>
              <a:srgbClr val="E21A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rgbClr val="FFFFFF"/>
                  </a:solidFill>
                  <a:latin typeface="+mj-lt"/>
                </a:rPr>
                <a:t>наведите камеру Вашего</a:t>
              </a:r>
              <a:endParaRPr lang="ru-RU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33D65173-A57C-3FBD-EED4-A604D1757C0E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AFB02CD3-D703-8D01-893E-6D69A5AD7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3B9A3430-416F-7DDD-5064-A2B73FF09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401460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0FD57C68-6B56-B9E9-4A01-7EBA57C186FB}"/>
              </a:ext>
            </a:extLst>
          </p:cNvPr>
          <p:cNvGrpSpPr/>
          <p:nvPr/>
        </p:nvGrpSpPr>
        <p:grpSpPr>
          <a:xfrm>
            <a:off x="855148" y="944380"/>
            <a:ext cx="7433703" cy="3254740"/>
            <a:chOff x="855148" y="830249"/>
            <a:chExt cx="7433703" cy="3254740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AE63BF5D-C60A-9B81-2498-183969A69A94}"/>
                </a:ext>
              </a:extLst>
            </p:cNvPr>
            <p:cNvSpPr txBox="1"/>
            <p:nvPr/>
          </p:nvSpPr>
          <p:spPr>
            <a:xfrm>
              <a:off x="855148" y="830249"/>
              <a:ext cx="7433703" cy="769441"/>
            </a:xfrm>
            <a:prstGeom prst="rect">
              <a:avLst/>
            </a:prstGeom>
            <a:solidFill>
              <a:srgbClr val="E11F2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400" b="1" dirty="0">
                  <a:solidFill>
                    <a:schemeClr val="bg1"/>
                  </a:solidFill>
                  <a:latin typeface="+mj-lt"/>
                </a:rPr>
                <a:t>Какие правила безопасности,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F89DC40-341C-B5AF-FFC9-0A8FBAA3263A}"/>
                </a:ext>
              </a:extLst>
            </p:cNvPr>
            <p:cNvSpPr txBox="1"/>
            <p:nvPr/>
          </p:nvSpPr>
          <p:spPr>
            <a:xfrm>
              <a:off x="2054258" y="1658682"/>
              <a:ext cx="5035482" cy="769441"/>
            </a:xfrm>
            <a:prstGeom prst="rect">
              <a:avLst/>
            </a:prstGeom>
            <a:solidFill>
              <a:srgbClr val="E11F2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400" b="1" dirty="0">
                  <a:solidFill>
                    <a:schemeClr val="bg1"/>
                  </a:solidFill>
                  <a:latin typeface="+mj-lt"/>
                </a:rPr>
                <a:t>при нахождении на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6491B0C-252E-A287-6F2C-E14B5D637166}"/>
                </a:ext>
              </a:extLst>
            </p:cNvPr>
            <p:cNvSpPr txBox="1"/>
            <p:nvPr/>
          </p:nvSpPr>
          <p:spPr>
            <a:xfrm>
              <a:off x="3544378" y="3315548"/>
              <a:ext cx="2055243" cy="769441"/>
            </a:xfrm>
            <a:prstGeom prst="rect">
              <a:avLst/>
            </a:prstGeom>
            <a:solidFill>
              <a:srgbClr val="E11F2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400" b="1" dirty="0">
                  <a:solidFill>
                    <a:schemeClr val="bg1"/>
                  </a:solidFill>
                  <a:latin typeface="+mj-lt"/>
                </a:rPr>
                <a:t>знаете?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ACD9E33-0A1A-2272-DCAC-38730E7972BD}"/>
                </a:ext>
              </a:extLst>
            </p:cNvPr>
            <p:cNvSpPr txBox="1"/>
            <p:nvPr/>
          </p:nvSpPr>
          <p:spPr>
            <a:xfrm>
              <a:off x="974764" y="2487115"/>
              <a:ext cx="7194470" cy="769441"/>
            </a:xfrm>
            <a:prstGeom prst="rect">
              <a:avLst/>
            </a:prstGeom>
            <a:solidFill>
              <a:srgbClr val="E11F2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400" b="1" dirty="0">
                  <a:solidFill>
                    <a:schemeClr val="bg1"/>
                  </a:solidFill>
                  <a:latin typeface="+mj-lt"/>
                </a:rPr>
                <a:t>железнодорожных путях Вы</a:t>
              </a:r>
              <a:endParaRPr lang="ru-RU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E79C6CE9-CBEC-C046-BB16-2E33F3E7994F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89CE533E-010A-8BB4-8FD1-52388739C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3466B473-2227-DA61-39C1-A1B7EE6C0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687493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D5B382E-6062-653D-50C3-28E72D8C0E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47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7BC7B1-3E7E-919D-D5CD-F1421231B800}"/>
              </a:ext>
            </a:extLst>
          </p:cNvPr>
          <p:cNvSpPr txBox="1"/>
          <p:nvPr/>
        </p:nvSpPr>
        <p:spPr>
          <a:xfrm>
            <a:off x="369952" y="2952750"/>
            <a:ext cx="8404096" cy="830997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FFFF"/>
                </a:solidFill>
                <a:latin typeface="+mj-lt"/>
              </a:rPr>
              <a:t>Берегите себя и своих близких!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B774CA53-0D3E-6928-C7E2-39E17CB8B04F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33D1A2AD-450F-C0E7-320E-CF4EF4D66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5B3AB08D-0F06-EC9A-B501-3933C3276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3336224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A95898-0D12-3D0F-FA76-AB9F1303C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179608" y="1114194"/>
            <a:ext cx="4811991" cy="252629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8D8A12-56A1-0C3D-4351-7D8D06962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19576" y="1114194"/>
            <a:ext cx="3803168" cy="253544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662848A-3043-6A8C-33C6-9ED11158B200}"/>
              </a:ext>
            </a:extLst>
          </p:cNvPr>
          <p:cNvSpPr txBox="1"/>
          <p:nvPr/>
        </p:nvSpPr>
        <p:spPr>
          <a:xfrm>
            <a:off x="2834481" y="3143248"/>
            <a:ext cx="4849341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Нахождение на железнодорожных путях,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D39A5C-FAD9-BEB7-599C-E12B56EF0768}"/>
              </a:ext>
            </a:extLst>
          </p:cNvPr>
          <p:cNvSpPr txBox="1"/>
          <p:nvPr/>
        </p:nvSpPr>
        <p:spPr>
          <a:xfrm>
            <a:off x="1795018" y="3579341"/>
            <a:ext cx="4527200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переход их в неустановленных местах,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AD056B-4ECC-BE88-AC89-3081AE03789F}"/>
              </a:ext>
            </a:extLst>
          </p:cNvPr>
          <p:cNvSpPr txBox="1"/>
          <p:nvPr/>
        </p:nvSpPr>
        <p:spPr>
          <a:xfrm>
            <a:off x="2869788" y="4018397"/>
            <a:ext cx="4266168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всегда связаны с риском для жизни!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B9DB95-054F-09B3-92D9-CB3152E25679}"/>
              </a:ext>
            </a:extLst>
          </p:cNvPr>
          <p:cNvSpPr txBox="1"/>
          <p:nvPr/>
        </p:nvSpPr>
        <p:spPr>
          <a:xfrm rot="20019146">
            <a:off x="573560" y="575149"/>
            <a:ext cx="174118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ВНИМАНИЕ!!!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F97201E9-24B6-C986-AB50-ED1C3DA827D2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916F144D-7823-42DD-5AF1-667D258D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A77AD311-962C-61B7-2225-E5E13BE7E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45061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A95898-0D12-3D0F-FA76-AB9F1303C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1114194"/>
            <a:ext cx="4648199" cy="261228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8D8A12-56A1-0C3D-4351-7D8D06962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081025"/>
            <a:ext cx="3824287" cy="2740738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662848A-3043-6A8C-33C6-9ED11158B200}"/>
              </a:ext>
            </a:extLst>
          </p:cNvPr>
          <p:cNvSpPr txBox="1"/>
          <p:nvPr/>
        </p:nvSpPr>
        <p:spPr>
          <a:xfrm>
            <a:off x="3326923" y="3143248"/>
            <a:ext cx="3864456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Запрещается переходить пути 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D39A5C-FAD9-BEB7-599C-E12B56EF0768}"/>
              </a:ext>
            </a:extLst>
          </p:cNvPr>
          <p:cNvSpPr txBox="1"/>
          <p:nvPr/>
        </p:nvSpPr>
        <p:spPr>
          <a:xfrm>
            <a:off x="789325" y="3579341"/>
            <a:ext cx="6538586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железнодорожных переездах при закрытом шлагбауме 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AD056B-4ECC-BE88-AC89-3081AE03789F}"/>
              </a:ext>
            </a:extLst>
          </p:cNvPr>
          <p:cNvSpPr txBox="1"/>
          <p:nvPr/>
        </p:nvSpPr>
        <p:spPr>
          <a:xfrm>
            <a:off x="2458073" y="4018397"/>
            <a:ext cx="5089598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или показании красного сигнала светофора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B9DB95-054F-09B3-92D9-CB3152E25679}"/>
              </a:ext>
            </a:extLst>
          </p:cNvPr>
          <p:cNvSpPr txBox="1"/>
          <p:nvPr/>
        </p:nvSpPr>
        <p:spPr>
          <a:xfrm rot="20019146">
            <a:off x="573560" y="575149"/>
            <a:ext cx="174118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ВНИМАНИЕ!!!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EF6821AF-E2F7-43F6-DF53-EDCD58C8DE2C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57DCF3D1-89B4-67EE-A946-80AB68AA6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74F8E80A-1F14-B383-6747-DF2A3486A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48019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8D8A12-56A1-0C3D-4351-7D8D06962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6199" y="508035"/>
            <a:ext cx="5608751" cy="336525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662848A-3043-6A8C-33C6-9ED11158B200}"/>
              </a:ext>
            </a:extLst>
          </p:cNvPr>
          <p:cNvSpPr txBox="1"/>
          <p:nvPr/>
        </p:nvSpPr>
        <p:spPr>
          <a:xfrm>
            <a:off x="3093110" y="3143248"/>
            <a:ext cx="4332083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Переходить железнодорожные пути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D39A5C-FAD9-BEB7-599C-E12B56EF0768}"/>
              </a:ext>
            </a:extLst>
          </p:cNvPr>
          <p:cNvSpPr txBox="1"/>
          <p:nvPr/>
        </p:nvSpPr>
        <p:spPr>
          <a:xfrm>
            <a:off x="1787419" y="3579341"/>
            <a:ext cx="4542397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можно только в установленных местах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B9DB95-054F-09B3-92D9-CB3152E25679}"/>
              </a:ext>
            </a:extLst>
          </p:cNvPr>
          <p:cNvSpPr txBox="1"/>
          <p:nvPr/>
        </p:nvSpPr>
        <p:spPr>
          <a:xfrm rot="20019146">
            <a:off x="573560" y="575149"/>
            <a:ext cx="174118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ВНИМАНИЕ!!!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32FD3CC9-C865-A7B5-DD67-AB21D8C96863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44686E16-9097-F105-A109-B04A08D66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3F17FF4D-3054-BADA-E5ED-C5DE6EE77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88536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A95898-0D12-3D0F-FA76-AB9F1303C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1113032"/>
            <a:ext cx="4648199" cy="261461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8D8A12-56A1-0C3D-4351-7D8D06962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34352" y="1123950"/>
            <a:ext cx="3594735" cy="281940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662848A-3043-6A8C-33C6-9ED11158B200}"/>
              </a:ext>
            </a:extLst>
          </p:cNvPr>
          <p:cNvSpPr txBox="1"/>
          <p:nvPr/>
        </p:nvSpPr>
        <p:spPr>
          <a:xfrm>
            <a:off x="2899947" y="3143248"/>
            <a:ext cx="4718408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На станциях, где нет мостов и тоннелей,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D39A5C-FAD9-BEB7-599C-E12B56EF0768}"/>
              </a:ext>
            </a:extLst>
          </p:cNvPr>
          <p:cNvSpPr txBox="1"/>
          <p:nvPr/>
        </p:nvSpPr>
        <p:spPr>
          <a:xfrm>
            <a:off x="391653" y="3579341"/>
            <a:ext cx="7333931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переходить железнодорожные пути необходимо по настилам, 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AD056B-4ECC-BE88-AC89-3081AE03789F}"/>
              </a:ext>
            </a:extLst>
          </p:cNvPr>
          <p:cNvSpPr txBox="1"/>
          <p:nvPr/>
        </p:nvSpPr>
        <p:spPr>
          <a:xfrm>
            <a:off x="1143000" y="4018397"/>
            <a:ext cx="771974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а также в местах, где установлены указатели «Переход через пути»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B9DB95-054F-09B3-92D9-CB3152E25679}"/>
              </a:ext>
            </a:extLst>
          </p:cNvPr>
          <p:cNvSpPr txBox="1"/>
          <p:nvPr/>
        </p:nvSpPr>
        <p:spPr>
          <a:xfrm rot="20019146">
            <a:off x="573560" y="575149"/>
            <a:ext cx="174118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ВНИМАНИЕ!!!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4D835C55-534B-6758-E631-AE9D7BA566E5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AB9022A7-5CF6-A4A4-CDB0-7B86BC389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14D31413-7AE8-068D-A70C-A107C165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3427115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8D8A12-56A1-0C3D-4351-7D8D06962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6199" y="438151"/>
            <a:ext cx="5608751" cy="3505018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662848A-3043-6A8C-33C6-9ED11158B200}"/>
              </a:ext>
            </a:extLst>
          </p:cNvPr>
          <p:cNvSpPr txBox="1"/>
          <p:nvPr/>
        </p:nvSpPr>
        <p:spPr>
          <a:xfrm>
            <a:off x="4004801" y="3143248"/>
            <a:ext cx="2508700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Запрещается ходить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D39A5C-FAD9-BEB7-599C-E12B56EF0768}"/>
              </a:ext>
            </a:extLst>
          </p:cNvPr>
          <p:cNvSpPr txBox="1"/>
          <p:nvPr/>
        </p:nvSpPr>
        <p:spPr>
          <a:xfrm>
            <a:off x="2272904" y="3579341"/>
            <a:ext cx="3571427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по железнодорожным путям,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AD056B-4ECC-BE88-AC89-3081AE03789F}"/>
              </a:ext>
            </a:extLst>
          </p:cNvPr>
          <p:cNvSpPr txBox="1"/>
          <p:nvPr/>
        </p:nvSpPr>
        <p:spPr>
          <a:xfrm>
            <a:off x="2442294" y="4015434"/>
            <a:ext cx="6074676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наступать на рельсы и скосы железобетонных шпал!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B9DB95-054F-09B3-92D9-CB3152E25679}"/>
              </a:ext>
            </a:extLst>
          </p:cNvPr>
          <p:cNvSpPr txBox="1"/>
          <p:nvPr/>
        </p:nvSpPr>
        <p:spPr>
          <a:xfrm rot="20019146">
            <a:off x="573560" y="575149"/>
            <a:ext cx="174118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ВНИМАНИЕ!!!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69A7AE0D-DC4D-BF05-7D70-838297665DE6}"/>
              </a:ext>
            </a:extLst>
          </p:cNvPr>
          <p:cNvSpPr/>
          <p:nvPr/>
        </p:nvSpPr>
        <p:spPr>
          <a:xfrm>
            <a:off x="6172200" y="396199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+mj-lt"/>
              </a:rPr>
              <a:t>При переходе через железнодорожные пути необходимо убедиться в отсутствии движущегося поезда, локомотива или вагонов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893C7AAB-78AC-79D3-F6DF-F0F421474436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CC307901-A27D-3575-23B4-241C46ED4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6BFBE915-CFBB-E856-F494-AF7605E47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385540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A95898-0D12-3D0F-FA76-AB9F1303C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1113032"/>
            <a:ext cx="4648200" cy="261461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8D8A12-56A1-0C3D-4351-7D8D06962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6099" y="1123950"/>
            <a:ext cx="4251241" cy="281940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662848A-3043-6A8C-33C6-9ED11158B200}"/>
              </a:ext>
            </a:extLst>
          </p:cNvPr>
          <p:cNvSpPr txBox="1"/>
          <p:nvPr/>
        </p:nvSpPr>
        <p:spPr>
          <a:xfrm>
            <a:off x="3718344" y="3143248"/>
            <a:ext cx="3081614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Запрещается находиться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D39A5C-FAD9-BEB7-599C-E12B56EF0768}"/>
              </a:ext>
            </a:extLst>
          </p:cNvPr>
          <p:cNvSpPr txBox="1"/>
          <p:nvPr/>
        </p:nvSpPr>
        <p:spPr>
          <a:xfrm>
            <a:off x="2402747" y="3579341"/>
            <a:ext cx="3311740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на железнодорожных путях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AD056B-4ECC-BE88-AC89-3081AE03789F}"/>
              </a:ext>
            </a:extLst>
          </p:cNvPr>
          <p:cNvSpPr txBox="1"/>
          <p:nvPr/>
        </p:nvSpPr>
        <p:spPr>
          <a:xfrm>
            <a:off x="4638279" y="4015434"/>
            <a:ext cx="1682705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 наушниках!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B9DB95-054F-09B3-92D9-CB3152E25679}"/>
              </a:ext>
            </a:extLst>
          </p:cNvPr>
          <p:cNvSpPr txBox="1"/>
          <p:nvPr/>
        </p:nvSpPr>
        <p:spPr>
          <a:xfrm rot="20019146">
            <a:off x="573560" y="575149"/>
            <a:ext cx="174118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ВНИМАНИЕ!!!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4CB62092-75A8-D786-0CC2-40A1F7A5B24A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6FB4C93D-3FAD-D22B-287B-60591B5D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A0E10EBD-0D3F-58E3-07DF-2F4E6C652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180771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A95898-0D12-3D0F-FA76-AB9F1303C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87" y="1104900"/>
            <a:ext cx="4267200" cy="284518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8D8A12-56A1-0C3D-4351-7D8D06962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3950"/>
            <a:ext cx="4511040" cy="281940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662848A-3043-6A8C-33C6-9ED11158B200}"/>
              </a:ext>
            </a:extLst>
          </p:cNvPr>
          <p:cNvSpPr txBox="1"/>
          <p:nvPr/>
        </p:nvSpPr>
        <p:spPr>
          <a:xfrm>
            <a:off x="3718344" y="3143248"/>
            <a:ext cx="3081614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Запрещается отвлекаться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D39A5C-FAD9-BEB7-599C-E12B56EF0768}"/>
              </a:ext>
            </a:extLst>
          </p:cNvPr>
          <p:cNvSpPr txBox="1"/>
          <p:nvPr/>
        </p:nvSpPr>
        <p:spPr>
          <a:xfrm>
            <a:off x="2857230" y="3579341"/>
            <a:ext cx="2402774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при переходе через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AD056B-4ECC-BE88-AC89-3081AE03789F}"/>
              </a:ext>
            </a:extLst>
          </p:cNvPr>
          <p:cNvSpPr txBox="1"/>
          <p:nvPr/>
        </p:nvSpPr>
        <p:spPr>
          <a:xfrm>
            <a:off x="3990089" y="4015434"/>
            <a:ext cx="2979085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железнодорожные пути!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AF48458-60BA-4A36-4E15-DA8D5B7454AE}"/>
              </a:ext>
            </a:extLst>
          </p:cNvPr>
          <p:cNvSpPr txBox="1"/>
          <p:nvPr/>
        </p:nvSpPr>
        <p:spPr>
          <a:xfrm rot="20019146">
            <a:off x="573560" y="575149"/>
            <a:ext cx="1741182" cy="400110"/>
          </a:xfrm>
          <a:prstGeom prst="rect">
            <a:avLst/>
          </a:prstGeom>
          <a:solidFill>
            <a:srgbClr val="E21A1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ВНИМАНИЕ!!!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57FFF351-58EF-7EC9-70D2-2AA77E8D2673}"/>
              </a:ext>
            </a:extLst>
          </p:cNvPr>
          <p:cNvGrpSpPr/>
          <p:nvPr/>
        </p:nvGrpSpPr>
        <p:grpSpPr>
          <a:xfrm>
            <a:off x="8032426" y="4476750"/>
            <a:ext cx="959174" cy="626190"/>
            <a:chOff x="3124200" y="1952801"/>
            <a:chExt cx="1838340" cy="1200148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7B8F9D9C-0536-7C8D-57D4-25C815B74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454" y="1952801"/>
              <a:ext cx="848086" cy="120014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F611E734-8B2F-DB8E-29C9-55EE1936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90748"/>
              <a:ext cx="990254" cy="7242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476955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Правила нахождения на путях"/>
  <p:tag name="ISPRING_FIRST_PUBLISH" val="1"/>
  <p:tag name="ISPRING_PRESENTATION_COURSE_TITLE" val="Правила нахождения на путях"/>
  <p:tag name="ISPRING_PLAYERS_CUSTOMIZATION_2" val="UEsDBBQAAgAIAJ1lnVTuA81MSQMAAOMJAAAUAAAAdW5pdmVyc2FsL3BsYXllci54bWytVslu2zAQPTtA/kHgPaIdd0kCKUFbwOihLQK4282gpbHEWiJVkorifH1H1K7IbgPUgA1pOO9xlsehvbvHNHEeQGkuhU8W7pw4IAIZchH55NvX1cUVubs9P/OyhB1AOTz0SS54CWAJcULQgeKZQfA9M7FPegYXmYmTKS4VNwefLOfI3e60vCTnZzN0EdonsTHZDaVFUbhcI0JEWiZ5SaLdQKY0U6BBGFC0CoM4DfbG/B2N31QKag4Z6B4yMy/fuCZpOR41H5AUS1eqiF7O5wv68/OndRBDyi640IaJAIiDlZzZUm5ZsP8swzwBXdpmXhXkGowpg7C2mWdu+OJKOFoFPqkcNilozSLQbiIiQlu/hrMhqDCNdcNEuBHsgUeszG2jay/boo5Ex1KZIDc1eg+HrWQq3LT2nr9HJyL2dgnTcc2nB7lY/j2vk7F+m/J9MhabUb5NuI5xqQ/prNNJ0OGuXmprbGX7rZHtqmQijoLfOVcQ2tfv7QmYL0i1YStzG6eriwAX8GnFAiPV4QPCULq1bNxWKW6lFNeCWg633X3dUZAm2x0wkytoSjXzHngI8gtTyvbr1qgcPDoy1lg6BHu0SrluUtcQLzZp8vofelP6jVrzS0txqjcW8j9a8xGJ2qpwEcLjiqOPgRSragDLXdpckyVuuWcXk863ae84DUzdWcC2/MIRYJiKAE9/yAyjnZ0eg4JiGl2CXI2wvYWj4JhHcYJfM8kwXj1KkzK1n2ToLRwFJzLYT0Bb81HgVskCM9R5luEIeF685+ttR+i4JSNltnL06MRA9IJcG5nyJ6v1waQ0N1bUJ87v+Zlz7NOA3mW8hbydn0KMZsEgrmYy7E4R4GR44FCsBzwXtdXNcIxPTPvyaTTiS9N9OWWa+VwaNlllGU9yMHlWeTUnOc9GPiHsWJ6YD/2EhteHhY4Snr45prh+4FmVxZo/gVPwsPxzsFhiqZ0YSr375M3VsseAWsTZONjemo7tuJOiqYPrUvtW/dp2NHdUrZVKZsck5dW9qDDVPHiPcoyUzEU4EoBtWE2vE5zI7xQwJ4EdZrS4xOMhM5+8woc65+vX113KbxfXDdbGdV9tXMXyggupDriTH60PUpuIV881fPwDUEsDBBQAAgAIAJZgsFTyCJ5eZAgAAJogAAAdAAAAdW5pdmVyc2FsL2NvbW1vbl9tZXNzYWdlcy5sbmfNWm1v29YV/l6g/4EwYKAFlvQFaDAUTgKKuraIUKRKXsXJioIwFiMw4DhFvRXtt9jui4tksRE0SJbWyZIN+9JhUBzJlvWWv3D5F/pL+pxzSYmSnZGUZ2wf5Iik7nl57jnPOfcwc5e/urVqfLn8xfrK7bWLMx+cf3/GWF774+0bK2s3L87U5fy5388Y639aWruxtHp7bfnizNrtGePypbffmltdWrv556Wby/j+9luGMXdreX0dl+uX6Gp0bazcuDhTK4WmZYkgsEuOCE3fNkPHLAknLJnWlVB6YUks2O7MJfVMtaI7qqWOok3VNlTHUH3ViL5XDdWNtoxoQ3Xx9Ug1VWPuvVhBMX2elF41rJmucKBuT7XVgepHO9GOoV5DdB+6u9G96YS75lV7wZS254alOvS4AVQ8gcwBZHfIHzij9qHzFZz6Dv+2p1MUCCltdyFgDxrRRrQJ0AbAhZU01YBvbUFrX3+fWpFjlwW0PE9wn06M9GpDyB/QDkffnhL0etn2gLfva7hZDYTvwukmcIXTBDqjso/PAe62oKetWgW01BzzuvDDwBLQRPo8GQb1Ws3zpShD24+Qh8CE/FekJ7qrjgzeihZv9AF5SnveIjcHMKHJ0X2AZft43sJvNwiDfYPX0P0e/bgJNHaSYH/JLrRVE3j9oNrRtwUcCK7YbgjjGbL4tu3Y8npY9XhfJ9ItbcgZmeF6ftV0cuknzLqcPYCXLrt4Rr9vFNVd80UgXIm9rFU86UHxPxAimySZxEXfwKEdThxkEHnbBOW08b2QJsqV0A29+dDy6q5Mp40x+0ldBByqbr1aEv6sAfmHxqz0JNBIHgazBfRdhbqTcuAB7RKQ+u/kwKIJ2Kqmf0UjafkCN8rhoi0r7OBAHRIb0zYhVPSm9aD7h+hedN9glbg8Bwso7TeI84yV4PMvUF6yrEhqg1mrxXw69BGsB72NbD6yvCqI53roeAsoMvYC1v6kA4oiTr1GiWGDNQ3BuHc+vHDhqw8+uvBuIckBYtrJlG2w8I/ezyHblb7naM4MXXFNMtvsQv5D9bDYaq8uHdvVJP4TRPwVgn4pJgLpc5VB31WP8Pkxc3Xd95FucUbYARMn4eWIhDi7zP0cm01O8wMdm3SbysFAvUSNGDCZ9zj76beIH4otplj8vZdqCDh7NeJ9lNbMxC17VRPxDGKQvm1RAlH5AImDFYi1Kbpeaz0woXvMAH2jhd/Bbvwmrudc4o3oL0wuPU0pPXatdT7bpEXX8cwyB3wVCWguiAmwUgA03mQBZeF+wgFGtMX1nxOUbuM7KsxL+LXBjNrADXrU0uLaXM4OEqJIUtWorS59rX2j0hVtGytekO2Qby6iTUEOe06AAlBO7sCrR9wJESdsk1G0l9DOlLUf50uroHzfDITPSdjQPY/qTCEh1Jn8lCqAFsPWITI2ilpUsRcqDj6SzfoZZt1BgMLnYmJqwuWK1eVY0r7lEBIXPDMIFj2/zIUBgFNG6Rh4zfYMqPNKan3uIMvSbbuWBw6wZFr/HmTwlkMStUppC7IFwhmT8zSmFQCEhAmlJse9kzjj8FiM4Ulfo4dHHY6R/aRHju79LvGWS6WBCGjpPmSsSeEkaELoFrd9RykSyswIx6y7ViUsyVEpe8REszUKtZwyQF7jPPF8uGt6g8d5AL3VCQneHkvwTPNjZThFXQOnM+wP1Ysiq7wrlFvqSZE110Wgy1/WotT5C0UnoXauOA+iuwbhw035ZsJ2OtQbGjQmtvGigkVM5AhQqizc3fAf7P4OgO1EW+eLGRUI9HqutE0n3R6OjOuP17pjpp3WGpRyS5SJWz6p238I503b4W4unUuMVX+E0TbMbBucNgjSuMKNTuItYzYu9G5ZXKPGNl79BriP1W9wEuL/Ph0rOGxHqBR1Z6zPmPAqKaM6mWOiaCTpzCVH01K6p+jno5W82EzjDxHo2TlDxMNitlOhFzPdGXg1PEr/58DTcQJ65cCbMPEEVm+ODuL/p+E5NkOYJkSniMoisEzrSuHoLBqQZ+9WPBkQOA+AlMW5W0srq/mXVUhZyfaYzjsw826eGj5ab7vzHkM2MXrIL8H1EiF7FLa6x/mGqgIXkPhYMjhpvNHKryWoYH+1n89ou5gnXvIWFpDCM4v0jGKqoctI3qIoBbbU3U+DaCtrKdPqKRrIhBPPvlVMnUzHuiFpS0dwE8WzKz40fz88rxWfMENPvSoSTHWjcpyWCRfdoJKSfR776P2PT5WUmDmPyDwmisGj+OHpXk/jqhqXT2NwjM2zscFCyroJY6L7WcqGZHeaQ0eKsM4+bgJh+jgeWKZrCX2Q3YwnEI2cS0EohLEjg+Eh5TlvMw2ykhniUVxF+wnxUijkVKCnSmUxb0JJAiaxCp3/OzmFTJr4NxxFHqm/4/T/L/VC7eLziwGhT9VjWP9E7X5cSC4dr1DfxFD+p3xQ63G/0FHtzwpLIzdHwl4AsM7JzVW26HqJAz0Ivfl5nZ/EoJmRIc3SuE88zfuZjnAA6HGe5fEwcSiAFu+pf2cutZGw46O2B/rN3gbP2+iVQouJhbOgd8IoYtjWcj68efjWMpgVD7nz2KbnhhbdSGZ7NEXJxooAjgPVlNK0KlWQTcBxRkS1RcPs6G4RMUm8W17dD8SQq/QoezjzMugYx5PyRhHhNKFHPeSBEYQ+Biz8VhAM0tMgEYlPTNiinSIqOHTigcUwD4oIGE2in3JrTzzZzftKIi3o9N0T4STtWmiWyzzA5/e0Xe4++kmRi0diTa5zKVvpZjc95yeynpj059VvVUwXdf1/YoIvxHDOT2Pn0Vz2FcfNIbViv975Z5Yg/R4qroyoHfp69KaGe9LhIGpc2vBqnf8Xwdx7qf9U8BtQSwMEFAACAAgAlmCw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WYLBUiz3mLLEEAACHFgAAJwAAAHVuaXZlcnNhbC9mbGFzaF9wdWJsaXNoaW5nX3NldHRpbmdzLnhtbO1Y227bRhB911csWOStEe3YaVKDkpFaMiJUviBii+TJWIlraxFeBHIVx32yY7Rx4SAxigQt0hvahz4Waiw1vsn9heUv9Es6Q1KyblboRnYuyANlaXfmzJnDmeWY2vR9yyT3mOtxx04p48kxhTC75BjcXkkpX+izl68rxBPUNqjp2Cyl2I5CptMJrVItmtwrF5gQYOoRgLG9qYpIKWUhKlOqurq6muRexcVdx6wKwPeSJcdSKy7zmC2Yq1ZMugZ/xFqFeUqEEAMALsuxI7d0IkGIFiLNOUbVZIQbwNzmmBQ1Z03qlRU1NCvS0t0V16naxoxjOi5xV4op5aOZbGY8M9GyCaEy3GI2auKlYRGXxRQ1DI4sqFngXzFSZnylDHSvTSpklRuinFImxq4gDJir/TABeJg7RZgZB0SwRYRvMUENKmj4Mwwo2H3htRbCJWPNphYv6bBDUICUktGXCvlcJrs0v6BnC0s39bl8yOEMTnr2tn4GJz2n57Ox7G/eWczeyufmP1/SFxbyem7xxAsk6spQU7sl0EAqp+qWWFsBjQpBS2VQFHyWqekxTe1caplxLC5aEvwe3C7WI+By1TQL1UrFcUVauFUW0OhcbNM7BUZbduyuu4K/SdExoeoCUtBAVpEZ89RiHXVYuMvtWbAcV8gy6GSupZSFCrNJgdpQ+1xQk5faAF616AkugpqfjaxvuJyaBPCgORmZKygnFMLMSmXqeqyTWmvHw4IrpeV3/jbxv5bH/gO5B1eDyBfyWL6E6y/ZhM8XuOw/IvIffx2sNuQR2vrr4UIDLBuyCY41/xu5J/eIv9Ha+Rv8G3JXHhPwafgbaDQdSBvFPpXTz+AH8ZGWrAPqEWK8lDUg0/DX/a2IEtJF2I9PItYhAf8hfD2CNTSGr/uYGgEyNSLr4L6JnOQ+MJWHgLkv68lYrJ7KQ/9JGzYiV2sBA1IThNjuAiaBBL2p+JtggTBbqHCkbESzlVMIe4IEeV0KGy03n8nevnTBlIeoPxqmWIYYuVVnWwAXXw0S3uAGVtoxlEEjrOSeksVlJI4wDSiFTf+x/y0k2OhA9reToyxR2GkGSazD1gHeYTBoIincvqDCjcsV92oAfSx334KWOmsXDU/o/Pvpf7TQ6Am22yisergtQRuNVKqLb7aW7ME5WYfrEMMChz1cHij2EDbRPaqj2QH4NOHJVYuv7ilJ14Iw2N61nlD4gH2ApP1HGA/LJ/wA/Z8AjQN/M54Mv3UgRjSa3bn2kRhF3LHxKxOTVz+5dv3TqaT67/ofl4c6RSPfokm53Zr5Zk4dEl/hNWRU7POddVwLJj9m9EUdPM/GcM/N69lbN2b03Jc5/c4AgECI/hFLU3H8GzwN4nj59g6DP8ln8LT4M1Y1fi93Avvf5XP5Q8zn0E7g9TRm0+/IHwH/WVzrmByAcSzLX+TzWHa/dp1KHcNyz2zsP44ZdjcYFvBwexgecnjQNIMjew8O9GjQPrfOfTf66LX/qwob8Xz66D3W/XXPrw+yv5lyP9fnxsiE71aukJ3LfbaQz3w4Md6UguGv9su4rrdvmjrwxSXuWNzmFshqcoO133amr06OaergrUQC0LpfHqcT/wFQSwMEFAACAAgAlmCwVHfAFUSHAwAA5gwAACEAAAB1bml2ZXJzYWwvZmxhc2hfc2tpbl9zZXR0aW5ncy54bWyVV9tu2zgQfc9XGN73eOtk6wZQDDi2CwTrtkGTzTtljW0iFCmQI6fu1+/wIomypdiNECCcOYecy+EQScwbl4M9aMOVvB+Oh9OrwSBZl1qDxBfIC8EQBikz8JjdD7/+t1oNRx6ihNLPgMjl1lhLZRtwAqYlopLXayWR9rmWSudMDKd/fXU/ycghz7EUhXUpZ8PW0Bzzz/jLw+IiSjjj9mGymN/1EdYqL5g8rNRWXads/bbVqpSZDe3Gfn203aEALbh8OxuR4AYfEfJWTMtPy/FyfBml0GAM2JDuFrPx7PNZlmApiDr7ye2X29mFnOaojxtzRNtzw9HRJuPJzeS2j1awLbSLPF8uPi1u+vGSdm935cO4PAHhF57NnMR/AP1Hm6uiLP5EI4VWW1vQI87Efmc5QrGMrh8RFnf2O0uwCdmDzgrSCJ5RG5TOvBT/tl8fuK+W4c94SCT2bmslnmwTjqaHVUgqYIq6hGRUrbzP7NT7jxLpMsF0w4QhQGxqQE+U4RMrTbVN29bgfsI7l1kECoYG8apEmcPcxxsB2/YGP58/uLkSx1fbogA17IMxirAxNsjvVNYTZGRskM+2Wz+kOJzAjz2eU+nhgYVmflx98oJktKzqVa0qrz1pZW+5iY4OhgqTqwymTlYvPAfbtWTkbD6k0UlMiWR7vmVI79I3i0sPLhmTjI4cQWndukqQo4Auua1VqQ0FQ+7XkG3oXIfHU/zDYWa4gg1W6LaxaYp9LWItuHVb6cG77zqkLpxfD5Aek/thzvQb6BelhBkOAo8uIBXdP8unDDuu6TEF/Sg3KuK4s/tIUiGYS8HKX8JL4QyRrXc5xdSXQl1T39ruDibh2K7WyjJPQS9JERxMVeW20QN3fLsT9IuvHN4hq5xexD1Oz8QdbScZF/X+kSWIAJhe72oJ+JV35aVALmAP1WCJDC7nvuQSQ1egK2WrsLYuI8tFogxzqBFLjGs7OgivFFc3w3vOj3hkqXGZtcZKNeGbudKa+dWotHqNT/eGoKbWzuTvKiF1q1VPVqJ6RqYxnNysQ/JsDzPJczeGyIG1bLo8niOUKkJZnLMK+MTehGCfrnqzOsMOTx/FDtvpuIviPMeT9oWu6HSjAeIp64xX0TvwLxxSxXT2vYa0HoYOt2dTjvR0uqFN4z4vMBlFJt+cuCc5l9z+fzIvDaqc/3Z7LcPjE2rxIeaKNiTf9H9QSwMEFAACAAgAlmCwVNP4k2WrBAAAERYAACYAAAB1bml2ZXJzYWwvaHRtbF9wdWJsaXNoaW5nX3NldHRpbmdzLnhtbO1Y3W4aRxS+5ylGW+WuYe04bVILsFKDZVQMVthWyZU1sGMz6v6g3SGOe4VjtXHlKLGqRK3SP7UXvaxoDA3+gb7C7Cv0SXrO7oIBY7KusNtUvVgMM+d85zvfnjN7vImFh6ZBHjDH5baVVGbjMwphVtnWubWRVD7Wlq7fVogrqKVTw7ZYUrFshSykYolqrWRwt1JkQoCpSwDGcuerIqlUhKjOq+rm5macu1UHd22jJgDfjZdtU606zGWWYI5aNegW/BFbVeYqIUIEALhM2wrdUrEYIYkAacXWawYjXAfmFsekqLEsTENRA6sSLX+64dg1S1+0DdshzkYpqbyzmEnPpud6NgFSmpvMQkncFCzispinus6RBDWK/DNGKoxvVIDtrZsK2eS6qCSVuZkbCAPm6lkYHzxInSLMog0aWCLEN5mgOhU0+BkEFOyhcHsLwZK+ZVGTlzXYIZh/Uklra8VcNp1Zyxe0THFtWVvJBRwu4KRl7mkXcNKyWi4TyX75/mrmbi6b/2hNKxRyWnb11AskGsowoQ5LkACp7JpTZn0FElQIWq6AouCzTg2XJdTBpZ4Zx9qiZcEfwO1iIwKu1wyjWKtWbUekhFNjPo3BxT69c2AS67Y1dFfwNynZBhSdTwr6xywxPU9N0GB1yVLIOghjbCWVQpVZpEgtqHUuqMHLfQ+3VnIFF36NL4XWdxxODQJ1DM3IyEpROY0ZpFKuUMdlg1x6Oy5WWDklv/L2iPe57HqPZBuuFpGvZFe+hus32YHPV7jsPSHyD68OVtvyBG29erDQAsuW7IBjw/tCtmWbeNu9nd/BvyUPZJeAT8vbRqMFX8sw9rmcvgc/iI+0ZBNQTxDjtWwAmZZX93ZDSkgXYd89jdiEBLzH8PUE1tAYvh5iagTINIhsgvsOcpKHwFQeA+ahbMYjsXouj71nfdiQXKMHDEgdEGJvCJj4Eoym4u2ABcLsosKhsiHNXk4B7CkS5HUt6KxsPp25d+2KKU9QfzpMsQwxcq/OdgEuuhokuMEtrLQulEErqOSRksVlJI4wLSiFHe+p9yUk2BpA9vbi0yxR2On4SdRh6wjvMBh0kBRuX1HhRuWKew2A7sqDf0FLXbSLJid0+f30N1po+gT7bRRUPdwWv42mKtXVN1tPdv+cbMJ1jGGBQxuXx4o9gU14j5podgQ+HXhyNaKre07SDT8MtndjJBQ+YB8hae8JxsPyCT5A/2dA48jbiSbDTwOIIY3OcK5nSEwj7szsjbmb771/6/YH83H1z/ov1yc6hTPeqkG51RvyFs+dCt/gNWE2POO7ZDsmjHpMPxN1/AAbwT2b1zJ37yxq2U+y2v0xAL4QZ0eshIrz3vjxD+fJ0emv9A+Of9/JF/B8+DVS/X0t9337n+VL+U3EJ8++7/U8Ypvvy28B/0VU64gcgHEkyx/ky0h2Pw6dQwPj8cg07D2NGPbAHw/wOHscHGt4tHT8Q7oNR3g4Wl9ar74dnTP2Hyc+sXWCZruczvkPKz32jPpf6auqaXfc84AUmcnR6YoeDFMTfVi1YmYl+2Ehl75U+Xg0/d6Kmp2ufMGv/tu0oddnCXXsm8cYrA+/xk3F/gJQSwMEFAACAAgAlmCwVGZzCdS1AQAAfwYAACEAAAB1bml2ZXJzYWwvaHRtbF9za2luX3NldHRpbmdzLmpzb26NlE9vgjAYxu9+CsOui5nohu6m4pIlHpbM27JDgVcklrZpK9MZv/soOi3lZZNe6MOP5/0DfQ+dbnl5sdd97h6q+2r/Vt9XGhhNyy3c13XaoudG9xTNElhmOdCMgecgxe+rF/l4JTBjj1Wm0f7d2CrLz+PmyYpQZeMCsZCIphCtQLQvRNthgb9rlZ2rOlVktTnaas1ZL+ZMA9M9xmVOKsa7e6kuu0AH5gXIf9AViaFm+uiPpmEreXUcToNwNra5mOeCsP2Cp7wXkXiTSr5lyTn+wCybXu8FyPKDb9rC0kzpVw25G3jen/tzv50UEpSCc9xxOPEnTyhMSQTULigYjoaTP9CacbOhDl1kKtO/dOAHg2Bo04Kk0OjSbB72w0EdY6VXo5uN4CdOw063FSMo2YO8xYqLrbjhAwrJU9ORJhqYhaKUkyRj6YkLx2ahnEnW2Lb9G9XE6EVcJpe/4sEsm2k0o3bMcudEnmaDde7WyDHO26aNe7QVJuqLWMtEOYEX2LsUE9HQHMlRYGCBjh/tjh+z/yhLJ3IDcsk5LSdq1yNak3idl0OmTP/THhZopvHNNRVOkzrHH1BLAwQUAAIACACWYLBUYWXKr3wAAAB+AAAAHAAAAHVuaXZlcnNhbC9sb2NhbF9zZXR0aW5ncy54bWyzsa/IzVEoSy0qzszPs1Uy1DNQUkjNS85PycxLt1UKDXHTtVBSKC5JzEtJzMnPS7VVystXUrC347LJyU9OzAlOLSkBKixWKMhJrEwtCknNBTJKUv0Sc4EqL8y/sO/C7gt7L3Zf2Kmgq3BhxoXtF/Zc2HphLxjvU9K34wIAUEsDBBQAAgAIAJdgsFTOjwjPahoAABVRAAAXAAAAdW5pdmVyc2FsL3VuaXZlcnNhbC5wbmftnHlUkmnbwG2amkrTmjKXXCqzzUzNpRSVqTRbTLTNUtExMs11CncFmqY0V6bVFpFxRXPBnRSFdzKltCDUREUlcwwREQ0QZf3Qpm2+95zvn++83x8fHBeeh/u+f9d13dd2e85jiruby8oVuitUVFRWHj7kdFxFZWmLisr3l5ctVdz5sCZth+LXIuhxl/0qFWQ9luLi+8B9x/apqFQhVSX+SxTXy385dBaqorLOeP570eHjm6dUVNwfH3badzLWd2KQUlou9qddkuPvkXXtQlnmHKvI3sj+dYGs5/tSnayABanLV6571LuucN+R7SU3bnjmeyRc3XJ1ecav98sZpRT/wbtRr6QDf8FmbLditZr6QhzYTELl5M+I2J659SCVhdfUvd1Jiz6+6/lPvHvYVomFcUJubT688AV765jORcjFIIZ0MgYtE2HlIhadIasvQH8gy1XJ8jVk+XrH9Di1xfOzr2i8a5Ecm/sBOPtnVwyBh0pGrMridw3OIVrmEM/atectrvLT/JC+vp9vyRAouUtZuv8Cd7PjS8YdQ+m0961wb52WhVuHtFs2a5Z/+jzd/1bq6TbzhYsf28wPO5tAtBculkPuF+TdtVBb4F+zcD1O/QR6qr2lJCjgo2Qb/NVun6z9W8vfzZMO7/D6hGl6bDEBMRTXYdBzfegEHAUhU+U2cFAxQ3FxdJad7AVINpmQ6QcbNfGLE86wbSnSClITY1pMyiGPImXtWEITh59G5HdwG5AFGrTPStq2VTIk5Qw4JQwtexnIsDwEJmEtJpjAD6pcR9l4qZ+0IyYCYRXfzJhmN2Bz2a1pWmbJlTye/ftG+NIqqFhw5nDCJw1TPB2SUP7syAS6Ti65KqSyMdMP0hs3wZFi4dkWE2qXmSIsQrLHd4gZ6TCzBj2LEupl1dZ9UjX2DaRXwLPDs0Wpz0Ky7cDI7aTKkES8vL0NKtUDBiYPGvxjsO3IuCgu02+kK4vAH41B5FSQfCC9MCFlDu6g2zKJlwv/JAvY9fSRW/WftwMbrwaAdNmasBOt39nCCUVTov5n4tXjui1kDnPak8ahQXNqnoRHEMmieKsksNyxN2pQe4v1563NgagBFvc2JBJ2TEuaZIMVH6dCsBAcmBIH+NtE02y1IKbI1ojTSHlB23wE+OAznWKRBP6tK2pCFIMnj3YJ7l9Ww8syqkNu4BsNEsKJDrsuhnzygWk9SK/Czr6ZJzBQ6QCzEe7wXqEScct0tke0ONvwghqefAQA9quJJeyf9gFihWQAtymxrKD5k3c9g6b7M0WCUym4wAvgke4o6bxBckZIOi1uTJMfsQi/iXG1c0nmLFLEZ+LjtkpaHfR0v87zCoNBl86hz/6Bgand7v73Dvkf8vv/j5iUYDVxD44g4AciZFog+awGUcLXIEyJQQghlLiVtXIiEU5hzibmUJgiKlPq8XnaObWE6XfrQWgRn5njOFeiGGo6nlhBYYqpTBnhk9hOFkkwFlL217Bhp3HzHIoizKdIYV8tAT19nz8T7chAOgqFn0VNtZigGr42bnZwEA0wcF+p5pXAbyBGfKV47cwYFMH4yiwXOV/TFUbr7P+auBzSqyHsY4hdQAhmF0I+2MFkAiVPtRBjjs4UQeO3Y1OYui2yUaKIBpKPYn0l7ggJRcYflvoFIERmsgkWQ0KPyYHLNWRTLIr8XSnXFx5JREf+21XIU1EH0XRIoIrdoEFCBdk8qhnNDi33pEKbK2r5XyvwLsqghUz73pdEPhSZcYA5UcXrRXxQbMkoh2myFEvyCXyAsiwlh9HY2SQHO96E/fvskmjEXGSO0J4mhgUMxxF4un5iDT8EBcpAz0XrA7mjA8L4CBxX7NI82SAZsy30HPxGNlqUGqCFhhC/x/mq+9FiIwe5CDg3gWsARLFpeyMr0CQwDkUyDPRphMnoZGm4IQJghRoeR0jQDJYeMROMguCwUSu9MVCJWixz9pI+cPGQAIBiOoIpgnxfoQ9hSM6BHsE2uqDF4i95ka0dDQO/jaJzzkRmMtRdMJZ6KEvMpEuh5WPU8IQPQUEKN+SNfYh72ZAovt+lU2agD9SnPQglSTkYQRRFwJ6oESa4sU79w276LWSK5S8oMRjsZxSbQCxlz7kFSuxoWJLf4k4ONMcSR6aIF3FmPjRQGqT2k7LmHLJ0fmFhFmVvNPkXABIA5g4PzOzzFQ7AUbBoBwxf7xvfi0WRKumIA4ocryAoViyOtFvcrfMvxaIkVAetDyzM7+Y8uMhkShMcUGIU1qEJCJcbZPJ4TT06LQaDXIX55wbJ3FiHmXg3lm3810483Zjpz1QrDnnWWOEX6IwSDwxFJ+VBpT4Ewzw3Zj3bVaEJiJle5QLp1UGFJ2N498XC+EYDhDjiOop8I0ZsR5qLy0SJ/UiUUQ1RI5NA0wnHsG0LmWNfh8EzaIZ/oLnd4jecKsuZAXVHZlmp5TowGAfO74yS+BBy2JIm2EtW/MBcXILEflLtLNOCdjaINhJBwvKeKHBRQx2CRKatGzMOmzsZGQ4AUhTFOErO0zX8K4oSkr2PGz8QRoMVevb90+/h2eS9kfGRdHqvWEpoM3fw/CbK0/2xiDbz5vBvDb2GVMkT/ErzNDwSL/jnJ+aHKfRvo/l+Qd033qXIayH/TCUn0LKBFuAfR+N5ADT3m9Gt2jOFQNHtZIRTFv99zH9PQq1pEXsBrvGqADSbNwf/etc80v0x8lmBnM+fM5P92QIsVqxuh2byGuD8OET3J7fM023ZLI3E/cdLgJRBEL0hJlJGFXW9iTmTx9PlNvHIHWy/uXbPISiev+WLUSssJubbIwwSNkHLgfNwcDHrNloyGJOgubhbLJjv4UB+os4shn4BeZR+8/F4erih9K4fTGhNCUHTYJFA1rHQz56s6Il0npKXRS5V9Gw+wMV9+WJCqiLZZVwOvB8fic7jedHYhNRFbvGnvnQ5CWr4CrTHmB4+HM/VA0KoGCCvL2uEygTKr2chgVlYyzKDjKPMD1GSSHF/4DW89OEzqFi8EkrjZdMpZ8NoIdk0IoxI46GquANyPQAwgsETJIClIhJixAGHrrAccxPiDmOhX3xSr4VcGXWwpEsQlaIIrl6KZILS3JSYiaZzieSpmXq0/LlZU5Pc+qdBwhBrINoAMZkAMx1RxIijUU/cEJ00FJ3JIHDZs9aZKIjCRXNGaNrRFWgLdtOk9R0UgxsviSPzGmmI30rZsOyR/44OioTneIxJmhwA7EjAOhT598iEeppOFrnvJPODdDbKbqQzjhzytrGZo+YZeMUuizJSMT3emCj3wfDskZlo8rRlNTgLy8RzZ+rZQsBvfXEI2tkwnJA4hLNwjfD6mhT+Qz67rIQuHkD6C2kRLqUuEKpAFyfENzbLo4iWB8Ej/VIpCJnDHI/PFHcwbSmCUvZEHZQuEPu0DNjCxYBsNrMeOkflbm0mf94r3yyLCX5+GxZ6r1vwJglDnx6nnokk2wMCoaiaFwrnoJNpukM5OtE57AHmTOmaCC7CjiuUxVWEM9gCPIrmSIqgXMBLmylhuMBHqBEcsUWREcV2WRn+8V1fjh27FC5UNPlDsVjRw58RQqi2+RM+ipmkajH2oL1Rj/VOsN/R2IyTzCgQDQomVXQoyhOYAo2qYAzJFRmziTwaoodv5iiKniEO0isV70liHQv5xj/ryasiowjqUzNl2C5beIJ0AL60km1BewDGWK4dHIre5WfUzfIhhAMG1b2YzT5+LrEJEzOiN3E5dFoDHEmn2ZEq2MyoCjF6hOngh1PUP2KLLXzlZZp7NF2HFP6DEysq/GscqBHHeVkirnnnxhRaKmS5+CVgExzmb3wpA/WKNpq9JEL+ykyR5D7XtTCdls3NvsrGV4lRYpQYJUaJUWKUGCVGiVFilBglRolRYpQYJUaJUWKUGCVGiVFilBglRolRYpQYJUaJUWKUGCVGiVFilBglRolRYpQYJUaJUWKUGCVGiVFilJj/bcx7C9e/H5Uv0OjcQ5x7JRfSRjUmqYYEY1b9G6uP835ifbz+RKO15QMTj3aGfRIFm+GCmL1XQP8kp+96pGzK9DDukxJNNgbS4a8ejY8Nsxe14DYP1ovcIb0xBDExx5FHkYu7SECeJ8hQ6u2HED1nSIRYGBOWI0wYEsbJF57t5xKmmzGgxGkiQRyTj5Ry5BIiHf+bJ6DdMnME4Xs0y3RQk7WrdvCG0/hT5xOrfHp3+hQc+2mT10YT8LKr68DfH3/ZmvH9nssmtR5Tm/YVbtkYdP8DoBlEvp0VOCSEvX/ZwBywZWhI9g49iBmyDLzglv1A8SPWNyUUSIwTMEqj/mgSvxBiQgJ1UeIETksCSJQ2hAw1qx+oUy/KSc5wS1yz/wbodKN29IdBZKnc1ln+GpUVJBPYfvwvCL88cZRJ4LGTNyYcd7i65b57HweMaSgIAgehzjtvJSzf+GyrCVit6+5uKjCUaSrS+zhpr8/aYzOAE5OrEuZQtyvNqvHfjPZud7vq+MPHkepdKLm9GkXnpjTFoC5LU3AgGl029mzPxmuz5wvT/KnAC0zrv5d0td90SW456pHiATwvfJH6Uex1reYqgFxD9+ZLbPqbU75aFUMrifkPijUEhY6WQHJ74vzMf/m/I1dKkZkhNXnw55O3NVGzW66tQu9M9VchD7yIAYYLbpaOe3OpTz8OHs7TrpfnatdnfxI47Zz2FUvheALjGuOFbb4wyN9xftzbXzzU6HJ3NW+36rw1jGur3t12tgi94IeQCqYwRxEGmUh5lF0B566nrPohGR/FRpfCcxAyZGmTdAaAgZjjQEAp/0V1T6mflmHiFHIr+y0WgbcTGZfWsTn5a8O0Hs682iOXFQCJ4OLyoqpLIp+bpwHNye9P8JpN6U2q7Xn/RopIeOqq/cEv8rRtjDQ14UIxUI1iz6NT9zsddrY8duL4zQNLLMpPCgQ1aPmmUz8fAJabmYaYBprGaKY6ORt5Z6WuCPD4tbinAofs7I3OvfgmWYCxidegJpa6Fw2L7OMZh8pRouPycc+wemORY7iRKdWKfuio1Sub7+alOJP/yWR3tzYv31jguq61UqekckMd/vKRxsUYZgXWFT2GiSp6hxR2+EnjBQE7aBlm7iVB51vzvPD9Tx5WcfZ3ifKK+4vL33vyOCxon03Jpof1aIXKjzMc17dWznXeenDhtsuOBVjPtiQOYluS6dazdkDnZRvrzisscNV1uH2FmWljAklrnzmyeAzCNvNCNh4A1e4qu3E6xHO9p2U9+E6XaK67lAl8tOLCjsi6/gdBvdl5XMiDLIatjsLBZeNvzwcvKjZ+eGH9RRbqQhdj3UIOKnsFVjuBSNpPt8/VjraxTQvb04Ge2nLt921nAWZJd+NJr26GpazYsHqwHIL8q5Q6CBwdPHrf5SR/urXwssPB62Ve+CHHpv5oizrtC/F055b3a2GGppRm2Zup1hf5XffkMSM9OH/6aa+8i146j7K8EKYOXa7gpQsbe6XOFiQizgw3d/kmDycnI5NVPblJnLz5QC6N2252pXu6Kgn5iukSIxOfT+R7d+sWOUbZs/LTQB31R0qBaa8iHhwze5teDWo1hxHGoCFxTpyEexg/UoDkQ6gpb6LpLnXmMacnKCGzP+zWp3Cbt2Oxyo/TSMz6fEB8+7sl79dowhIvlfggAz3USsO0jpolXWRO/YU3BHmvLJX3kL0bDpSjdmd0TfWrxytc4Qzf8WFWFastyUShRhDmJOCFB31oIXJ7ItO19AEB+RDriLJeq3WAnp1mV/nXNwB9PKafmiAfWZebhcdSpwNKgegqeMcc2kh8Uq2rK2QTNbobb2+dmO6XU59xpyzD1+hBmA+9HMeyvbH7LDUlYv+yaYWz1y/xWFRQwMjuzNcIiUz+HW4U3J7qbKiJasdPxsMtX87HU0ttfVoJUUexA5zH2u9jJoMB1FH14or61OhOr/YZyHaNTZK9Yrpvfm13ETXQ8mGy1zRWcyETeBW5u6chGlMyPfNt6nqrfonT8zFJ6kMF2YTxCXY5J0/+5e4XX6fq3iEcZ4GoFiUe6FSYrP+SpHs24LXJeGBmL7O7ujOxbzq+Vl+wC2RyrgQcFucFjAeFYHr1b/QgiwQjNUtMEQRnmHNY0ZajzMplGwvuKZKS9+sTajWb2rRNrpUYppld/dlxh3pf9SmP55PZneaaRRNphS5aXr8ecjYpNyqpK81Iq61XzRC2AugHnVrKp4rmeERAUdwb85I6S/y2pLnS3FqoVl1V+vaYJu9E+m7rAIBctzAgVBd/+aXZek66m+mNhSLZk7fpoM3pa7+XaJl75ebbF52yaJkdTtWsS/y1Y4VRXW9CyZmRZOFMYIzGXMAeGzn0mdlvvh7AR21ai8Lul4uDAOPgnNPuvI5dXjnlAT6Pslz5ttLWf0G4e4zP2nl+itDvNC29rptoOpftXe2xr8i1/NBVVq3ByQ2du3tK5ZtKXq81RawUxpzJqLvd/+R4CH6VZnUZ0OR5yntvKX0vceV4hMmVN/06ArY4x5sPqy1F1t4+A4it1I/IR1lxsp0Bd00DEtC66w2bD15MKdpumPtHaQP/7N0S5I4F9ysL89q7TdVaBAimpWra8R+PeKdpHnmGo1nkjs26I9gxuQU7f9luV79TbGJW/ZIfCJtl5AVrBtu8IKxtmdh0CoG744i9Q/e4ENdf3dWQefm+X46NK7be8e4HsjnqxPQIJvQ2NIwWUD1xXhFE6cYLxcJT7FgPH3hjqHaIUy+9F6R7NCMDqfAvpy4nqrqge//9j0nTJE27byy2O91hKXbr6bHiaU75k7wRiDRMK+MgiUSIMLlzR+v2BREvxr7PPEFDwKGTb4ZauPK0BDUX8zb9MS8T9c4oS9WN+kGPfjDU7lFWZ3dUdQbJ+MLXZWtekuhuK1/ALbiLWTBGIcKZ4NBEvm6h8cOiPVT9S5CF/S+765weOhGT6xSzKCCTklj2OtdTn+0laf2D0KzpfrKysr4o+wewe8ncyfUmnTeIr6txQPzIYQkqwGP6QsX5NP9HFV1VQdJUs+/6L+9gWNbA0w3XmYLWF4Xt73h2jv3n0IHrJkB4u03JxQnekUgX+p3z/xBQVFoWPA2YpsYqhGo7DhnJp21TlBcHqltltHsHvrVt0uDvVOyx98GI+sPi2dzi+/6h980OOXtdVwXc60lkc10Ro7X3qhSpA67DTxX1bY4OzHKYeX1uyTaifsA9DKy+mhEUV3/vkpXZiXxO7x12/O0vMpx5muUHtx14cgny5PJo+wmqecbi11tFjv2ZYK7RylBmWXQl9cdjkJLt9LkFscpnF3/nt6orpMEobNEnqV6jbO2WWp5YsR9yPbNY+0JMGqv3LMcU/oSbn67JnagJFNVQSuaq/dt7JZSbsG1JfbtNgGjZugXRNLU6OObzcVM2fHzmbobAyItRx4ikbDGxmz62bKPj2bUtdsWvC/Noox1Zyfn5+cOzs7MlA01x0FhWYdbpsG2pi8KoQio8/XRb9OTO6FP3uiviQ1KKUt7FLG1F1hA51keOWh0DSXZ3uT2W1f92u9hhXuKfw7qe/tpqmJ8KLut9VLXf5aRaDYQw9qRvTGrte11LEDYdI+mtigQhgh95zNQcjgardbxumtkJ0seHwM7QPyy3pc783HKk5yB29bFAWO3xoTfvDZfbunzpgcqG//zth9L9WSt8rYMDnS2ke65cogo9qJmNKdF6mpz0PvV83xDP7XVOXemt3O6DIyRFuaBaNU8vsTALVl0Ii461K7yqAAgnZ8xLfWuP6QPb0/wJY+s0BybUt2h6tmVqRvmEtGYNyRJXl7v0UbbYKiocvutofFZgbflEnnZR3BSvkGMbjDv8tUQiAbuUtGEmnl2OSwqhVazUMHTcfP5mHH8bbo1eCgGZGr2u/O3m/tVd6qjWaL1j7B2F94IeetVC99YbnWVjjR9uuR2E2RO80K+eYZuu5TuR0mTfUT6Eo8HOrZvRrjfJ71SPK7wX8+rOLDzBWeqaQU10GtE8ETKSH/VHfTOHsonwO4YT2x7deeR05LtHq/YnVkf7qtEDvPjLnAZZd6NYnYXDNRRHVdXl13ZufJRKQN5T1HobrN2JP8sCMVULHUlKEevY2Z+sPLwX6lJ/dmulsQuJsUUXy6998CMjAluMLrGog64qYtq3btz6xXd2RLrchxuVFQQasxG/HOEP/EXHRWhENE0fPOO04fzyvpN8GJ+qeUgUPlc67oRgBxtrvsxjtStyROh8f+egY3LtcLfBPLHyoEWZGWGDZoZnfL9rChfn2U3p1n7lYuVrUWezGeG26QvQN3G6dXioGZMGplpCpdBc566mqaeq/qt//d34/InRmCBvhSp9BxUNT/3qBVV0WyullIo0//OEryKytTVNCyQPMR132e4gnqj5ezY9diZSp9lFlbcQd8lp53plyed6L9/60s5rrm1ZllJT4skQb5EYvPofxlIhPwoABwOAo9yk6ftO1fzQI0Rp3St8bnfMXAJk9fuFlKOupRBPo7VydPNXNq3wIzrq6eujZHXvue9uTNY/gYlnfuH011Xe+On5j7uTzdwMwkZJAW8wosnWv08f8wcKqkXY6W6NPthXbvmOjAK0KAIbJB/HXLQy/XjKmVnzTyTrXK+N4WjUPSpzLPdpz6tHe0Dy4BP07UusPk7I1ndwc7QLdJrZegIuFz19g/f3Ox9DtXsRP/V2X+wHhbetla6/eXdX0pzL9zlMvoxykigvZKgnyKVCUPKz2qk3W0Qoi48rTRiu2CpGISf/wkr82hs6jAOOePAwaPgK0BXFQSsPYVTd2WoOtoYOcdW7JGwo//ilo0TDIj1DQ7Q6uIa0Pdj++scT9BXe8AiFm8zMfD7JG2D7oSoKs42z8T7Hq5n+zSSkoYaQy9AAXVuzX91StGef3Mb15q6kF1pbkacpExmyX+nCIIK1/ITCvis9K3x0dvk2zZ60ch35+yRKKN7Qpn9OrDl4mN/ScnErYNQerVjYxlZDVQX66OTHvxosvMiLU/0/X5zZ+X9xUew/azh8Y9uEy3jmmvkbh53dnCr2/3z1vwBQSwMEFAACAAgAl2CwVMQ19FZJAAAAbAAAABsAAAB1bml2ZXJzYWwvdW5pdmVyc2FsLnBuZy54bWyzsa/IzVEoSy0qzszPs1Uy1DNQsrfj5bIpKEoty0wtV6gAihnpGUCAkkIlKrc8M6UkAyhkYmSJEMxIzUzPKAGKGpgjlOoDDQUAUEsBAgAAFAACAAgAnWWdVO4DzUxJAwAA4wkAABQAAAAAAAAAAQAAAAAAAAAAAHVuaXZlcnNhbC9wbGF5ZXIueG1sUEsBAgAAFAACAAgAlmCwVPIInl5kCAAAmiAAAB0AAAAAAAAAAQAAAAAAewMAAHVuaXZlcnNhbC9jb21tb25fbWVzc2FnZXMubG5nUEsBAgAAFAACAAgAlmCwVBUeYBujAAAAfwEAAC4AAAAAAAAAAQAAAAAAGgwAAHVuaXZlcnNhbC9wbGF5YmFja19hbmRfbmF2aWdhdGlvbl9zZXR0aW5ncy54bWxQSwECAAAUAAIACACWYLBUiz3mLLEEAACHFgAAJwAAAAAAAAABAAAAAAAJDQAAdW5pdmVyc2FsL2ZsYXNoX3B1Ymxpc2hpbmdfc2V0dGluZ3MueG1sUEsBAgAAFAACAAgAlmCwVHfAFUSHAwAA5gwAACEAAAAAAAAAAQAAAAAA/xEAAHVuaXZlcnNhbC9mbGFzaF9za2luX3NldHRpbmdzLnhtbFBLAQIAABQAAgAIAJZgsFTT+JNlqwQAABEWAAAmAAAAAAAAAAEAAAAAAMUVAAB1bml2ZXJzYWwvaHRtbF9wdWJsaXNoaW5nX3NldHRpbmdzLnhtbFBLAQIAABQAAgAIAJZgsFRmcwnUtQEAAH8GAAAhAAAAAAAAAAEAAAAAALQaAAB1bml2ZXJzYWwvaHRtbF9za2luX3NldHRpbmdzLmpzb25QSwECAAAUAAIACACWYLBUYWXKr3wAAAB+AAAAHAAAAAAAAAABAAAAAACoHAAAdW5pdmVyc2FsL2xvY2FsX3NldHRpbmdzLnhtbFBLAQIAABQAAgAIAJdgsFTOjwjPahoAABVRAAAXAAAAAAAAAAAAAAAAAF4dAAB1bml2ZXJzYWwvdW5pdmVyc2FsLnBuZ1BLAQIAABQAAgAIAJdgsFTENfRWSQAAAGwAAAAbAAAAAAAAAAEAAAAAAP03AAB1bml2ZXJzYWwvdW5pdmVyc2FsLnBuZy54bWxQSwUGAAAAAAoACgAIAwAAfzgAAAAA"/>
  <p:tag name="ISPRING_CURRENT_PLAYER_ID" val="universal"/>
  <p:tag name="ISPRING_LMS_API_VERSION" val="SCORM 2004 (4th edition)"/>
  <p:tag name="ISPRING_ULTRA_SCORM_COURSE_ID" val="F435140E-92A8-4BA3-A3B6-F93A91460E1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t|\uFFFDP{48E080DF-7C22-49B3-942D-0DE68E272FB9}&quot;,&quot;C:\\Users\\Александр\\Desktop\\ДЕТИ 1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063EA7-F1FD-44BE-846E-43D71D70CCFC}:2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70E6D2-FF37-4B72-BD39-000214BB2790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6D04BF-AEFC-478B-8E03-FED28A462944}: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7C64A5-E7FC-4C2A-85B2-48ED2475E97B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CEA2D7-1EC3-4FD4-9173-5F39D27B0E04}:2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09F594-A041-4DAC-8008-8A46CF37FE6F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75F9F5-E671-4D92-BC58-40A45BA4673B}:271"/>
  <p:tag name="GENSWF_SLIDE_TITLE" val="Статистика"/>
  <p:tag name="ISPRING_SLIDE_INDENT_LEVEL" val="0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676878-5DC4-40F6-9AFE-168C45DAC2C5}:2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C65BB9-4AC4-4188-990A-652D47FB52A6}:2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D0A26F-EF38-4FDA-9C2C-36249CA92A35}:281"/>
  <p:tag name="GENSWF_SLIDE_TITLE" val="Правила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335B0C-8E01-4D7A-ADEC-50F5E5A55566}:256"/>
  <p:tag name="GENSWF_SLIDE_TITLE" val="Заголовок"/>
  <p:tag name="ISPRING_SLIDE_INDENT_LEVEL" val="0"/>
  <p:tag name="ISPRING_CUSTOM_TIMING_US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090DAE-97E0-40BE-88AF-7EC1B9459E62}:284"/>
  <p:tag name="GENSWF_SLIDE_TITLE" val="QR-код"/>
  <p:tag name="ISPRING_SLIDE_INDENT_LEVEL" val="0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FD0197-4C28-4393-9BAA-E4C7A8125CAE}:285"/>
  <p:tag name="GENSWF_SLIDE_TITLE" val="Конец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F27FAB-7E73-46B4-AD27-4B60824D6EBF}:2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063EA7-F1FD-44BE-846E-43D71D70CCFC}: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063EA7-F1FD-44BE-846E-43D71D70CCFC}:2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063EA7-F1FD-44BE-846E-43D71D70CCFC}:2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063EA7-F1FD-44BE-846E-43D71D70CCFC}:2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063EA7-F1FD-44BE-846E-43D71D70CCFC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063EA7-F1FD-44BE-846E-43D71D70CCFC}:27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</TotalTime>
  <Words>519</Words>
  <Application>Microsoft Office PowerPoint</Application>
  <PresentationFormat>Экран (16:9)</PresentationFormat>
  <Paragraphs>116</Paragraphs>
  <Slides>20</Slides>
  <Notes>20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нахождения на путях</dc:title>
  <dc:creator>Анна</dc:creator>
  <cp:lastModifiedBy>NBT_StoyanovaKV</cp:lastModifiedBy>
  <cp:revision>222</cp:revision>
  <dcterms:created xsi:type="dcterms:W3CDTF">2017-04-14T17:33:09Z</dcterms:created>
  <dcterms:modified xsi:type="dcterms:W3CDTF">2023-03-13T08:30:12Z</dcterms:modified>
</cp:coreProperties>
</file>