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udio/unknown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CCCCFF"/>
    <a:srgbClr val="663300"/>
    <a:srgbClr val="CC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709" autoAdjust="0"/>
  </p:normalViewPr>
  <p:slideViewPr>
    <p:cSldViewPr>
      <p:cViewPr varScale="1">
        <p:scale>
          <a:sx n="106" d="100"/>
          <a:sy n="106" d="100"/>
        </p:scale>
        <p:origin x="-10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ru-RU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300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3.xml"/><Relationship Id="rId18" Type="http://schemas.openxmlformats.org/officeDocument/2006/relationships/slide" Target="slide18.xml"/><Relationship Id="rId26" Type="http://schemas.openxmlformats.org/officeDocument/2006/relationships/slide" Target="slide26.xml"/><Relationship Id="rId3" Type="http://schemas.openxmlformats.org/officeDocument/2006/relationships/slide" Target="slide3.xml"/><Relationship Id="rId21" Type="http://schemas.openxmlformats.org/officeDocument/2006/relationships/slide" Target="slide21.xml"/><Relationship Id="rId7" Type="http://schemas.openxmlformats.org/officeDocument/2006/relationships/slide" Target="slide7.xml"/><Relationship Id="rId12" Type="http://schemas.openxmlformats.org/officeDocument/2006/relationships/slide" Target="slide12.xml"/><Relationship Id="rId17" Type="http://schemas.openxmlformats.org/officeDocument/2006/relationships/slide" Target="slide17.xml"/><Relationship Id="rId25" Type="http://schemas.openxmlformats.org/officeDocument/2006/relationships/slide" Target="slide25.xml"/><Relationship Id="rId2" Type="http://schemas.openxmlformats.org/officeDocument/2006/relationships/image" Target="../media/image4.jpeg"/><Relationship Id="rId16" Type="http://schemas.openxmlformats.org/officeDocument/2006/relationships/slide" Target="slide16.xml"/><Relationship Id="rId20" Type="http://schemas.openxmlformats.org/officeDocument/2006/relationships/slide" Target="slide20.xml"/><Relationship Id="rId29" Type="http://schemas.openxmlformats.org/officeDocument/2006/relationships/slide" Target="slide2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slide" Target="slide11.xml"/><Relationship Id="rId24" Type="http://schemas.openxmlformats.org/officeDocument/2006/relationships/slide" Target="slide24.xml"/><Relationship Id="rId32" Type="http://schemas.openxmlformats.org/officeDocument/2006/relationships/slide" Target="slide32.xml"/><Relationship Id="rId5" Type="http://schemas.openxmlformats.org/officeDocument/2006/relationships/slide" Target="slide5.xml"/><Relationship Id="rId15" Type="http://schemas.openxmlformats.org/officeDocument/2006/relationships/slide" Target="slide15.xml"/><Relationship Id="rId23" Type="http://schemas.openxmlformats.org/officeDocument/2006/relationships/slide" Target="slide23.xml"/><Relationship Id="rId28" Type="http://schemas.openxmlformats.org/officeDocument/2006/relationships/slide" Target="slide28.xml"/><Relationship Id="rId10" Type="http://schemas.openxmlformats.org/officeDocument/2006/relationships/slide" Target="slide10.xml"/><Relationship Id="rId19" Type="http://schemas.openxmlformats.org/officeDocument/2006/relationships/slide" Target="slide19.xml"/><Relationship Id="rId31" Type="http://schemas.openxmlformats.org/officeDocument/2006/relationships/slide" Target="slide31.xml"/><Relationship Id="rId4" Type="http://schemas.openxmlformats.org/officeDocument/2006/relationships/slide" Target="slide4.xml"/><Relationship Id="rId9" Type="http://schemas.openxmlformats.org/officeDocument/2006/relationships/slide" Target="slide9.xml"/><Relationship Id="rId14" Type="http://schemas.openxmlformats.org/officeDocument/2006/relationships/slide" Target="slide14.xml"/><Relationship Id="rId22" Type="http://schemas.openxmlformats.org/officeDocument/2006/relationships/slide" Target="slide22.xml"/><Relationship Id="rId27" Type="http://schemas.openxmlformats.org/officeDocument/2006/relationships/slide" Target="slide27.xml"/><Relationship Id="rId30" Type="http://schemas.openxmlformats.org/officeDocument/2006/relationships/slide" Target="slide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Прямоугольник 6"/>
          <p:cNvSpPr/>
          <p:nvPr/>
        </p:nvSpPr>
        <p:spPr>
          <a:xfrm>
            <a:off x="0" y="0"/>
            <a:ext cx="9144000" cy="59293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14612" y="642918"/>
            <a:ext cx="6143668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rgbClr val="002060"/>
                </a:solidFill>
              </a:rPr>
              <a:t>интерактивная игра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b="1" i="1" dirty="0" smtClean="0">
                <a:solidFill>
                  <a:srgbClr val="FF0000"/>
                </a:solidFill>
              </a:rPr>
              <a:t>«Знатоки дорожного движения»</a:t>
            </a:r>
            <a:endParaRPr lang="ru-RU" dirty="0"/>
          </a:p>
        </p:txBody>
      </p:sp>
      <p:pic>
        <p:nvPicPr>
          <p:cNvPr id="1026" name="Picture 2" descr="Рисунок1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5" y="1071546"/>
            <a:ext cx="3463481" cy="4673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ДДТ «На реке Сестре»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изитка-Брейн-рин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Где можно детям младшего возраста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ездить на велосипедах?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20000"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21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На стадионах,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во дворах,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на закрытых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площадках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242" name="Picture 2" descr="C:\Documents and Settings\Admin\Рабочий стол\рисунки нов\ПДД\large161676347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72132" y="4000505"/>
            <a:ext cx="2572773" cy="17145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Опасно ли ездить на велосипеде, который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не подобран по росту? Если да, то почему?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10000"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Да, опасно.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Потому, </a:t>
            </a:r>
            <a:r>
              <a:rPr lang="ru-RU" sz="2800" b="1" dirty="0" smtClean="0">
                <a:solidFill>
                  <a:srgbClr val="C00000"/>
                </a:solidFill>
              </a:rPr>
              <a:t>что т</a:t>
            </a:r>
            <a:r>
              <a:rPr kumimoji="0" lang="ru-RU" sz="28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яжело</a:t>
            </a: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маневрировать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 останавливаться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900" b="1" dirty="0" smtClean="0">
                <a:solidFill>
                  <a:srgbClr val="C00000"/>
                </a:solidFill>
              </a:rPr>
              <a:t>  </a:t>
            </a:r>
            <a:endParaRPr kumimoji="0" lang="ru-RU" sz="900" b="1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1266" name="Picture 2" descr="C:\Documents and Settings\Admin\Рабочий стол\рисунки нов\ПДД\bicycle_1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00760" y="4000504"/>
            <a:ext cx="2214578" cy="168473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Велосипедисту нужно продолжить свой путь по противоположной стороне улицы.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Как он должен правильно поступить?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9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 smtClean="0">
                <a:solidFill>
                  <a:srgbClr val="C00000"/>
                </a:solidFill>
              </a:rPr>
              <a:t>Сойти с велосипеда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 smtClean="0">
                <a:solidFill>
                  <a:srgbClr val="C00000"/>
                </a:solidFill>
              </a:rPr>
              <a:t>и, ведя его руками,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 smtClean="0">
                <a:solidFill>
                  <a:srgbClr val="C00000"/>
                </a:solidFill>
              </a:rPr>
              <a:t>перейти на другую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 smtClean="0">
                <a:solidFill>
                  <a:srgbClr val="C00000"/>
                </a:solidFill>
              </a:rPr>
              <a:t>сторону улицы,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 smtClean="0">
                <a:solidFill>
                  <a:srgbClr val="C00000"/>
                </a:solidFill>
              </a:rPr>
              <a:t>соблюдая все правила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000" b="1" dirty="0" smtClean="0">
                <a:solidFill>
                  <a:srgbClr val="C00000"/>
                </a:solidFill>
              </a:rPr>
              <a:t>пешеходного движения</a:t>
            </a:r>
            <a:endParaRPr kumimoji="0" lang="ru-RU" sz="30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2290" name="Picture 2" descr="C:\Documents and Settings\Admin\Рабочий стол\рисунки нов\ПДД\young_woman_crossing_road_with_bicycle_123003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027864" y="4000504"/>
            <a:ext cx="2401788" cy="17859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buNone/>
              <a:tabLst>
                <a:tab pos="174625" algn="l"/>
              </a:tabLst>
            </a:pPr>
            <a:r>
              <a:rPr lang="ru-RU" dirty="0" smtClean="0">
                <a:solidFill>
                  <a:srgbClr val="000099"/>
                </a:solidFill>
              </a:rPr>
              <a:t>Почему велосипедисту надо быть предельно осторожным при осеннем листопаде?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Листья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достаточно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скользкие</a:t>
            </a: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3314" name="Picture 2" descr="C:\Documents and Settings\Admin\Рабочий стол\рисунки нов\ПДД\0_1c159_4f54f772_XL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643570" y="4000505"/>
            <a:ext cx="2286015" cy="17145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rgbClr val="000099"/>
                </a:solidFill>
              </a:rPr>
              <a:t>Почему на велосипеде запрещается перевозить груз, который сильно выступает за габариты велосипеда?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85000" lnSpcReduction="20000"/>
          </a:bodyPr>
          <a:lstStyle/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Габаритный груз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создаёт опасность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управлению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велосипедом</a:t>
            </a: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4338" name="Picture 2" descr="C:\Documents and Settings\Admin\Рабочий стол\рисунки нов\ПДД\cb67f7a7fb7a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786446" y="4000504"/>
            <a:ext cx="2286016" cy="17145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Разгадайте ребус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Дорога</a:t>
            </a:r>
            <a:endParaRPr kumimoji="0" lang="ru-RU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5366" name="Picture 6" descr="C:\Documents and Settings\Admin\Рабочий стол\рисунки нов\ПДД\6e2481adc393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00628" y="4000504"/>
            <a:ext cx="3214690" cy="1732357"/>
          </a:xfrm>
          <a:prstGeom prst="rect">
            <a:avLst/>
          </a:prstGeom>
          <a:noFill/>
        </p:spPr>
      </p:pic>
      <p:pic>
        <p:nvPicPr>
          <p:cNvPr id="6146" name="Picture 2" descr="C:\Documents and Settings\Admin\Рабочий стол\бук\открытый урок 2009 - 2010\2009-2010 уч. год ПДД игра Знатоки дорожного движения\Рисунок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000240"/>
            <a:ext cx="3467100" cy="146685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Разгадайте ребус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714612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Стоянка</a:t>
            </a:r>
            <a:endParaRPr lang="ru-RU" sz="3200" dirty="0"/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6387" name="Picture 3" descr="C:\Documents and Settings\Admin\Рабочий стол\рисунки нов\ПДД\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3714776" cy="1724922"/>
          </a:xfrm>
          <a:prstGeom prst="rect">
            <a:avLst/>
          </a:prstGeom>
          <a:noFill/>
        </p:spPr>
      </p:pic>
      <p:pic>
        <p:nvPicPr>
          <p:cNvPr id="5122" name="Picture 2" descr="C:\Documents and Settings\Admin\Рабочий стол\бук\открытый урок 2009 - 2010\2009-2010 уч. год ПДД игра Знатоки дорожного движения\Рисунок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2000240"/>
            <a:ext cx="4552950" cy="14859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Разгадайте ребус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kumimoji="0" lang="ru-RU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Трамвай </a:t>
            </a:r>
            <a:endParaRPr kumimoji="0" lang="ru-RU" sz="32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7410" name="Picture 2" descr="C:\Documents and Settings\Admin\Рабочий стол\рисунки нов\ПДД\0604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57818" y="4000504"/>
            <a:ext cx="2862251" cy="1743175"/>
          </a:xfrm>
          <a:prstGeom prst="rect">
            <a:avLst/>
          </a:prstGeom>
          <a:noFill/>
        </p:spPr>
      </p:pic>
      <p:pic>
        <p:nvPicPr>
          <p:cNvPr id="4098" name="Picture 2" descr="C:\Documents and Settings\Admin\Рабочий стол\бук\открытый урок 2009 - 2010\2009-2010 уч. год ПДД игра Знатоки дорожного движения\Рисунок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7620" y="2000240"/>
            <a:ext cx="4362450" cy="150019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Разгадайте ребус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Трасса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8435" name="Picture 3" descr="C:\Documents and Settings\Admin\Рабочий стол\рисунки нов\ПДД\12480961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8678" y="4002144"/>
            <a:ext cx="3785703" cy="1712872"/>
          </a:xfrm>
          <a:prstGeom prst="rect">
            <a:avLst/>
          </a:prstGeom>
          <a:noFill/>
        </p:spPr>
      </p:pic>
      <p:pic>
        <p:nvPicPr>
          <p:cNvPr id="3074" name="Picture 2" descr="C:\Documents and Settings\Admin\Рабочий стол\бук\открытый урок 2009 - 2010\2009-2010 уч. год ПДД игра Знатоки дорожного движения\Рисунок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2000240"/>
            <a:ext cx="4114800" cy="14859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Разгадайте ребус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Переход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9461" name="Picture 5" descr="C:\Documents and Settings\Admin\Рабочий стол\рисунки нов\ПДД\image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429256" y="4000504"/>
            <a:ext cx="2595559" cy="1690103"/>
          </a:xfrm>
          <a:prstGeom prst="rect">
            <a:avLst/>
          </a:prstGeom>
          <a:noFill/>
        </p:spPr>
      </p:pic>
      <p:pic>
        <p:nvPicPr>
          <p:cNvPr id="2050" name="Picture 2" descr="C:\Documents and Settings\Admin\Рабочий стол\бук\открытый урок 2009 - 2010\2009-2010 уч. год ПДД игра Знатоки дорожного движения\Рисунок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2071678"/>
            <a:ext cx="4810125" cy="137636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28860" y="214290"/>
            <a:ext cx="5857916" cy="85725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Интерактивная игра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i="1" dirty="0" smtClean="0">
                <a:solidFill>
                  <a:srgbClr val="FF0000"/>
                </a:solidFill>
              </a:rPr>
              <a:t>«Знатоки дорожного движения»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28596" y="192880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ТРАНСПОРТ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64318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ВЕЛОСИПЕД</a:t>
            </a:r>
            <a:endParaRPr lang="ru-RU" sz="24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28596" y="335756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РЕБУСЫ</a:t>
            </a:r>
            <a:endParaRPr lang="ru-RU" sz="24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8596" y="407194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ЗНАКИ</a:t>
            </a:r>
            <a:endParaRPr lang="ru-RU" sz="24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786322"/>
            <a:ext cx="2000264" cy="571504"/>
          </a:xfrm>
          <a:prstGeom prst="rect">
            <a:avLst/>
          </a:prstGeom>
          <a:solidFill>
            <a:srgbClr val="6633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КУЛЬТУРА</a:t>
            </a:r>
            <a:endParaRPr lang="ru-RU" sz="2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5929330"/>
            <a:ext cx="571472" cy="285752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71472" y="5929330"/>
            <a:ext cx="8572528" cy="285752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714612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428596" y="257174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28596" y="1785926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428596" y="328612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428596" y="400050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428596" y="471488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428596" y="5429264"/>
            <a:ext cx="8001056" cy="1588"/>
          </a:xfrm>
          <a:prstGeom prst="line">
            <a:avLst/>
          </a:prstGeom>
          <a:ln w="44450" cmpd="tri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714744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4714876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5715008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8" name="Прямоугольник с двумя скругленными противолежащими углами 27"/>
          <p:cNvSpPr/>
          <p:nvPr/>
        </p:nvSpPr>
        <p:spPr>
          <a:xfrm>
            <a:off x="6715140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29" name="Прямоугольник с двумя скругленными противолежащими углами 28"/>
          <p:cNvSpPr/>
          <p:nvPr/>
        </p:nvSpPr>
        <p:spPr>
          <a:xfrm>
            <a:off x="7715272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 </a:t>
            </a:r>
            <a:endParaRPr lang="ru-RU" sz="2400" b="1" dirty="0"/>
          </a:p>
        </p:txBody>
      </p:sp>
      <p:sp>
        <p:nvSpPr>
          <p:cNvPr id="72" name="Прямоугольник с двумя скругленными противолежащими углами 71"/>
          <p:cNvSpPr/>
          <p:nvPr/>
        </p:nvSpPr>
        <p:spPr>
          <a:xfrm>
            <a:off x="271461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3" name="Прямоугольник с двумя скругленными противолежащими углами 72"/>
          <p:cNvSpPr/>
          <p:nvPr/>
        </p:nvSpPr>
        <p:spPr>
          <a:xfrm>
            <a:off x="3714744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4" name="Прямоугольник с двумя скругленными противолежащими углами 73"/>
          <p:cNvSpPr/>
          <p:nvPr/>
        </p:nvSpPr>
        <p:spPr>
          <a:xfrm>
            <a:off x="4714876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5" name="Прямоугольник с двумя скругленными противолежащими углами 74"/>
          <p:cNvSpPr/>
          <p:nvPr/>
        </p:nvSpPr>
        <p:spPr>
          <a:xfrm>
            <a:off x="5715008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6" name="Прямоугольник с двумя скругленными противолежащими углами 75"/>
          <p:cNvSpPr/>
          <p:nvPr/>
        </p:nvSpPr>
        <p:spPr>
          <a:xfrm>
            <a:off x="6715140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7" name="Прямоугольник с двумя скругленными противолежащими углами 76"/>
          <p:cNvSpPr/>
          <p:nvPr/>
        </p:nvSpPr>
        <p:spPr>
          <a:xfrm>
            <a:off x="771527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8" name="Прямоугольник с двумя скругленными противолежащими углами 77"/>
          <p:cNvSpPr/>
          <p:nvPr/>
        </p:nvSpPr>
        <p:spPr>
          <a:xfrm>
            <a:off x="271461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79" name="Прямоугольник с двумя скругленными противолежащими углами 78"/>
          <p:cNvSpPr/>
          <p:nvPr/>
        </p:nvSpPr>
        <p:spPr>
          <a:xfrm>
            <a:off x="3714744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0" name="Прямоугольник с двумя скругленными противолежащими углами 79"/>
          <p:cNvSpPr/>
          <p:nvPr/>
        </p:nvSpPr>
        <p:spPr>
          <a:xfrm>
            <a:off x="4714876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1" name="Прямоугольник с двумя скругленными противолежащими углами 80"/>
          <p:cNvSpPr/>
          <p:nvPr/>
        </p:nvSpPr>
        <p:spPr>
          <a:xfrm>
            <a:off x="5715008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2" name="Прямоугольник с двумя скругленными противолежащими углами 81"/>
          <p:cNvSpPr/>
          <p:nvPr/>
        </p:nvSpPr>
        <p:spPr>
          <a:xfrm>
            <a:off x="6715140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3" name="Прямоугольник с двумя скругленными противолежащими углами 82"/>
          <p:cNvSpPr/>
          <p:nvPr/>
        </p:nvSpPr>
        <p:spPr>
          <a:xfrm>
            <a:off x="771527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4" name="Прямоугольник с двумя скругленными противолежащими углами 83"/>
          <p:cNvSpPr/>
          <p:nvPr/>
        </p:nvSpPr>
        <p:spPr>
          <a:xfrm>
            <a:off x="271461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5" name="Прямоугольник с двумя скругленными противолежащими углами 84"/>
          <p:cNvSpPr/>
          <p:nvPr/>
        </p:nvSpPr>
        <p:spPr>
          <a:xfrm>
            <a:off x="3714744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6" name="Прямоугольник с двумя скругленными противолежащими углами 85"/>
          <p:cNvSpPr/>
          <p:nvPr/>
        </p:nvSpPr>
        <p:spPr>
          <a:xfrm>
            <a:off x="4714876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7" name="Прямоугольник с двумя скругленными противолежащими углами 86"/>
          <p:cNvSpPr/>
          <p:nvPr/>
        </p:nvSpPr>
        <p:spPr>
          <a:xfrm>
            <a:off x="5715008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8" name="Прямоугольник с двумя скругленными противолежащими углами 87"/>
          <p:cNvSpPr/>
          <p:nvPr/>
        </p:nvSpPr>
        <p:spPr>
          <a:xfrm>
            <a:off x="6715140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89" name="Прямоугольник с двумя скругленными противолежащими углами 88"/>
          <p:cNvSpPr/>
          <p:nvPr/>
        </p:nvSpPr>
        <p:spPr>
          <a:xfrm>
            <a:off x="771527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0" name="Прямоугольник с двумя скругленными противолежащими углами 89"/>
          <p:cNvSpPr/>
          <p:nvPr/>
        </p:nvSpPr>
        <p:spPr>
          <a:xfrm>
            <a:off x="271461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1" name="Прямоугольник с двумя скругленными противолежащими углами 90"/>
          <p:cNvSpPr/>
          <p:nvPr/>
        </p:nvSpPr>
        <p:spPr>
          <a:xfrm>
            <a:off x="3714744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2" name="Прямоугольник с двумя скругленными противолежащими углами 91"/>
          <p:cNvSpPr/>
          <p:nvPr/>
        </p:nvSpPr>
        <p:spPr>
          <a:xfrm>
            <a:off x="4714876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3" name="Прямоугольник с двумя скругленными противолежащими углами 92"/>
          <p:cNvSpPr/>
          <p:nvPr/>
        </p:nvSpPr>
        <p:spPr>
          <a:xfrm>
            <a:off x="5715008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4" name="Прямоугольник с двумя скругленными противолежащими углами 93"/>
          <p:cNvSpPr/>
          <p:nvPr/>
        </p:nvSpPr>
        <p:spPr>
          <a:xfrm>
            <a:off x="6715140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5" name="Прямоугольник с двумя скругленными противолежащими углами 94"/>
          <p:cNvSpPr/>
          <p:nvPr/>
        </p:nvSpPr>
        <p:spPr>
          <a:xfrm>
            <a:off x="771527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97" name="Прямоугольник с двумя скругленными противолежащими углами 96">
            <a:hlinkClick r:id="rId3" action="ppaction://hlinksldjump"/>
          </p:cNvPr>
          <p:cNvSpPr/>
          <p:nvPr/>
        </p:nvSpPr>
        <p:spPr>
          <a:xfrm>
            <a:off x="271461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98" name="Прямоугольник с двумя скругленными противолежащими углами 97">
            <a:hlinkClick r:id="rId4" action="ppaction://hlinksldjump"/>
          </p:cNvPr>
          <p:cNvSpPr/>
          <p:nvPr/>
        </p:nvSpPr>
        <p:spPr>
          <a:xfrm>
            <a:off x="3714744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99" name="Прямоугольник с двумя скругленными противолежащими углами 98">
            <a:hlinkClick r:id="rId5" action="ppaction://hlinksldjump"/>
          </p:cNvPr>
          <p:cNvSpPr/>
          <p:nvPr/>
        </p:nvSpPr>
        <p:spPr>
          <a:xfrm>
            <a:off x="4714876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00" name="Прямоугольник с двумя скругленными противолежащими углами 99">
            <a:hlinkClick r:id="rId6" action="ppaction://hlinksldjump"/>
          </p:cNvPr>
          <p:cNvSpPr/>
          <p:nvPr/>
        </p:nvSpPr>
        <p:spPr>
          <a:xfrm>
            <a:off x="5715008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01" name="Прямоугольник с двумя скругленными противолежащими углами 100">
            <a:hlinkClick r:id="rId7" action="ppaction://hlinksldjump"/>
          </p:cNvPr>
          <p:cNvSpPr/>
          <p:nvPr/>
        </p:nvSpPr>
        <p:spPr>
          <a:xfrm>
            <a:off x="6715140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02" name="Прямоугольник с двумя скругленными противолежащими углами 101">
            <a:hlinkClick r:id="rId8" action="ppaction://hlinksldjump"/>
          </p:cNvPr>
          <p:cNvSpPr/>
          <p:nvPr/>
        </p:nvSpPr>
        <p:spPr>
          <a:xfrm>
            <a:off x="7715272" y="192880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03" name="Прямоугольник с двумя скругленными противолежащими углами 102">
            <a:hlinkClick r:id="rId9" action="ppaction://hlinksldjump"/>
          </p:cNvPr>
          <p:cNvSpPr/>
          <p:nvPr/>
        </p:nvSpPr>
        <p:spPr>
          <a:xfrm>
            <a:off x="271461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04" name="Прямоугольник с двумя скругленными противолежащими углами 103">
            <a:hlinkClick r:id="rId10" action="ppaction://hlinksldjump"/>
          </p:cNvPr>
          <p:cNvSpPr/>
          <p:nvPr/>
        </p:nvSpPr>
        <p:spPr>
          <a:xfrm>
            <a:off x="3714744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05" name="Прямоугольник с двумя скругленными противолежащими углами 104">
            <a:hlinkClick r:id="rId11" action="ppaction://hlinksldjump"/>
          </p:cNvPr>
          <p:cNvSpPr/>
          <p:nvPr/>
        </p:nvSpPr>
        <p:spPr>
          <a:xfrm>
            <a:off x="4714876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06" name="Прямоугольник с двумя скругленными противолежащими углами 105">
            <a:hlinkClick r:id="rId12" action="ppaction://hlinksldjump"/>
          </p:cNvPr>
          <p:cNvSpPr/>
          <p:nvPr/>
        </p:nvSpPr>
        <p:spPr>
          <a:xfrm>
            <a:off x="5715008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07" name="Прямоугольник с двумя скругленными противолежащими углами 106">
            <a:hlinkClick r:id="rId13" action="ppaction://hlinksldjump"/>
          </p:cNvPr>
          <p:cNvSpPr/>
          <p:nvPr/>
        </p:nvSpPr>
        <p:spPr>
          <a:xfrm>
            <a:off x="6715140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08" name="Прямоугольник с двумя скругленными противолежащими углами 107">
            <a:hlinkClick r:id="rId14" action="ppaction://hlinksldjump"/>
          </p:cNvPr>
          <p:cNvSpPr/>
          <p:nvPr/>
        </p:nvSpPr>
        <p:spPr>
          <a:xfrm>
            <a:off x="7715272" y="264318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09" name="Прямоугольник с двумя скругленными противолежащими углами 108">
            <a:hlinkClick r:id="rId15" action="ppaction://hlinksldjump"/>
          </p:cNvPr>
          <p:cNvSpPr/>
          <p:nvPr/>
        </p:nvSpPr>
        <p:spPr>
          <a:xfrm>
            <a:off x="271461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10" name="Прямоугольник с двумя скругленными противолежащими углами 109">
            <a:hlinkClick r:id="rId16" action="ppaction://hlinksldjump"/>
          </p:cNvPr>
          <p:cNvSpPr/>
          <p:nvPr/>
        </p:nvSpPr>
        <p:spPr>
          <a:xfrm>
            <a:off x="3714744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11" name="Прямоугольник с двумя скругленными противолежащими углами 110">
            <a:hlinkClick r:id="rId17" action="ppaction://hlinksldjump"/>
          </p:cNvPr>
          <p:cNvSpPr/>
          <p:nvPr/>
        </p:nvSpPr>
        <p:spPr>
          <a:xfrm>
            <a:off x="4714876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12" name="Прямоугольник с двумя скругленными противолежащими углами 111">
            <a:hlinkClick r:id="rId18" action="ppaction://hlinksldjump"/>
          </p:cNvPr>
          <p:cNvSpPr/>
          <p:nvPr/>
        </p:nvSpPr>
        <p:spPr>
          <a:xfrm>
            <a:off x="5715008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13" name="Прямоугольник с двумя скругленными противолежащими углами 112">
            <a:hlinkClick r:id="rId19" action="ppaction://hlinksldjump"/>
          </p:cNvPr>
          <p:cNvSpPr/>
          <p:nvPr/>
        </p:nvSpPr>
        <p:spPr>
          <a:xfrm>
            <a:off x="6715140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14" name="Прямоугольник с двумя скругленными противолежащими углами 113">
            <a:hlinkClick r:id="rId20" action="ppaction://hlinksldjump"/>
          </p:cNvPr>
          <p:cNvSpPr/>
          <p:nvPr/>
        </p:nvSpPr>
        <p:spPr>
          <a:xfrm>
            <a:off x="7715272" y="335756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15" name="Прямоугольник с двумя скругленными противолежащими углами 114">
            <a:hlinkClick r:id="rId21" action="ppaction://hlinksldjump"/>
          </p:cNvPr>
          <p:cNvSpPr/>
          <p:nvPr/>
        </p:nvSpPr>
        <p:spPr>
          <a:xfrm>
            <a:off x="271461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16" name="Прямоугольник с двумя скругленными противолежащими углами 115">
            <a:hlinkClick r:id="rId22" action="ppaction://hlinksldjump"/>
          </p:cNvPr>
          <p:cNvSpPr/>
          <p:nvPr/>
        </p:nvSpPr>
        <p:spPr>
          <a:xfrm>
            <a:off x="3714744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17" name="Прямоугольник с двумя скругленными противолежащими углами 116">
            <a:hlinkClick r:id="rId23" action="ppaction://hlinksldjump"/>
          </p:cNvPr>
          <p:cNvSpPr/>
          <p:nvPr/>
        </p:nvSpPr>
        <p:spPr>
          <a:xfrm>
            <a:off x="4714876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18" name="Прямоугольник с двумя скругленными противолежащими углами 117">
            <a:hlinkClick r:id="rId24" action="ppaction://hlinksldjump"/>
          </p:cNvPr>
          <p:cNvSpPr/>
          <p:nvPr/>
        </p:nvSpPr>
        <p:spPr>
          <a:xfrm>
            <a:off x="5715008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19" name="Прямоугольник с двумя скругленными противолежащими углами 118">
            <a:hlinkClick r:id="rId25" action="ppaction://hlinksldjump"/>
          </p:cNvPr>
          <p:cNvSpPr/>
          <p:nvPr/>
        </p:nvSpPr>
        <p:spPr>
          <a:xfrm>
            <a:off x="6715140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0" name="Прямоугольник с двумя скругленными противолежащими углами 119">
            <a:hlinkClick r:id="rId26" action="ppaction://hlinksldjump"/>
          </p:cNvPr>
          <p:cNvSpPr/>
          <p:nvPr/>
        </p:nvSpPr>
        <p:spPr>
          <a:xfrm>
            <a:off x="7715272" y="407194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1" name="Прямоугольник с двумя скругленными противолежащими углами 120">
            <a:hlinkClick r:id="rId27" action="ppaction://hlinksldjump"/>
          </p:cNvPr>
          <p:cNvSpPr/>
          <p:nvPr/>
        </p:nvSpPr>
        <p:spPr>
          <a:xfrm>
            <a:off x="2714612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2" name="Прямоугольник с двумя скругленными противолежащими углами 121">
            <a:hlinkClick r:id="rId28" action="ppaction://hlinksldjump"/>
          </p:cNvPr>
          <p:cNvSpPr/>
          <p:nvPr/>
        </p:nvSpPr>
        <p:spPr>
          <a:xfrm>
            <a:off x="3714744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3" name="Прямоугольник с двумя скругленными противолежащими углами 122">
            <a:hlinkClick r:id="rId29" action="ppaction://hlinksldjump"/>
          </p:cNvPr>
          <p:cNvSpPr/>
          <p:nvPr/>
        </p:nvSpPr>
        <p:spPr>
          <a:xfrm>
            <a:off x="4714876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4" name="Прямоугольник с двумя скругленными противолежащими углами 123">
            <a:hlinkClick r:id="rId30" action="ppaction://hlinksldjump"/>
          </p:cNvPr>
          <p:cNvSpPr/>
          <p:nvPr/>
        </p:nvSpPr>
        <p:spPr>
          <a:xfrm>
            <a:off x="5715008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5" name="Прямоугольник с двумя скругленными противолежащими углами 124">
            <a:hlinkClick r:id="rId31" action="ppaction://hlinksldjump"/>
          </p:cNvPr>
          <p:cNvSpPr/>
          <p:nvPr/>
        </p:nvSpPr>
        <p:spPr>
          <a:xfrm>
            <a:off x="6715140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6" name="Прямоугольник с двумя скругленными противолежащими углами 125">
            <a:hlinkClick r:id="rId32" action="ppaction://hlinksldjump"/>
          </p:cNvPr>
          <p:cNvSpPr/>
          <p:nvPr/>
        </p:nvSpPr>
        <p:spPr>
          <a:xfrm>
            <a:off x="7715272" y="4786322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7" name="Прямоугольник с двумя скругленными противолежащими углами 126">
            <a:hlinkClick r:id="" action="ppaction://hlinkshowjump?jump=lastslide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Выход</a:t>
            </a:r>
            <a:endParaRPr lang="ru-RU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>
              <a:buNone/>
            </a:pPr>
            <a:r>
              <a:rPr lang="ru-RU" dirty="0" smtClean="0">
                <a:solidFill>
                  <a:srgbClr val="000099"/>
                </a:solidFill>
              </a:rPr>
              <a:t>Разгадайте ребус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«Ребусы»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Знак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20482" name="Picture 2" descr="C:\Documents and Settings\Admin\Рабочий стол\рисунки нов\ПДД\znak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4000504"/>
            <a:ext cx="3425823" cy="1712911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бук\открытый урок 2009 - 2010\2009-2010 уч. год ПДД игра Знатоки дорожного движения\Рисунок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2000240"/>
            <a:ext cx="2714625" cy="149066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Шли из школы мы домой, 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Видим  - знак на мостовой: 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Синий круг, велосипед, 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Ничего другого нет.</a:t>
            </a: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85000" lnSpcReduction="20000"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99"/>
              </a:buClr>
              <a:buSzPct val="60000"/>
              <a:buFont typeface="Wingdings" pitchFamily="2" charset="2"/>
              <a:buChar char="§"/>
              <a:tabLst/>
              <a:defRPr/>
            </a:pPr>
            <a:r>
              <a:rPr kumimoji="0" lang="ru-RU" sz="2900" b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Предписывающий знак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lang="ru-RU" sz="2900" b="1" i="1" dirty="0" smtClean="0">
                <a:solidFill>
                  <a:srgbClr val="000099"/>
                </a:solidFill>
              </a:rPr>
              <a:t>  «Велосипедная дорожка»</a:t>
            </a:r>
          </a:p>
          <a:p>
            <a:pPr marL="174625" marR="0" lvl="0" indent="-174625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99"/>
              </a:buClr>
              <a:buSzPct val="60000"/>
              <a:buFont typeface="Wingdings" pitchFamily="2" charset="2"/>
              <a:buChar char="§"/>
              <a:tabLst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Показывает, что по этой дорожке можно ездить только на велосипеде или ходить пешком  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Назначение знака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Documents and Settings\Admin\Рабочий стол\рисунки нов\ПДД\велосипедная дорожка.jpe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86512" y="2071678"/>
            <a:ext cx="1357322" cy="1357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Я хочу спросить про знак.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Нарисован знак вот так: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В треугольнике трамвай,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И у знака красный край.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Предупреждающий знак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900" b="1" i="1" dirty="0" smtClean="0">
                <a:solidFill>
                  <a:srgbClr val="000099"/>
                </a:solidFill>
              </a:rPr>
              <a:t>  «Пересечение с трамвайной линией»</a:t>
            </a:r>
          </a:p>
          <a:p>
            <a:pPr marL="174625" lvl="0" indent="-174625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Информирует водителей о необходимости принять меры предосторожности. Устанавливается на пересечении дороги с трамвайными путями. 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Назначение знака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Documents and Settings\Admin\Рабочий стол\рисунки нов\ПДД\26_4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000240"/>
            <a:ext cx="1714512" cy="145447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Треугольник. А внутри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Мчатся дети, посмотри!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Красный цвет огнём горит,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О чём нам это говорит?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Предупреждающий знак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900" b="1" i="1" dirty="0" smtClean="0">
                <a:solidFill>
                  <a:srgbClr val="000099"/>
                </a:solidFill>
              </a:rPr>
              <a:t>  «Дети»</a:t>
            </a:r>
          </a:p>
          <a:p>
            <a:pPr marL="174625" lvl="0" indent="-174625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Информирует водителей о необходимости принять меры предосторожности. Устанавливается около школ, детских учреждений. 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Назначение знака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122" name="Picture 2" descr="C:\Documents and Settings\Admin\Рабочий стол\рисунки нов\ПДД\дети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143636" y="2000239"/>
            <a:ext cx="1785950" cy="150121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Видим знак над головой.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Знак дорожный, </a:t>
            </a:r>
            <a:r>
              <a:rPr lang="ru-RU" sz="3200" dirty="0" err="1" smtClean="0">
                <a:solidFill>
                  <a:srgbClr val="000099"/>
                </a:solidFill>
              </a:rPr>
              <a:t>голубой</a:t>
            </a:r>
            <a:r>
              <a:rPr lang="ru-RU" sz="3200" dirty="0" smtClean="0">
                <a:solidFill>
                  <a:srgbClr val="000099"/>
                </a:solidFill>
              </a:rPr>
              <a:t>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Здесь и вилка, здесь и нож.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Мимо, явно, не пройдёшь.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928826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20000"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 Знак сервиса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900" b="1" i="1" dirty="0" smtClean="0">
                <a:solidFill>
                  <a:srgbClr val="000099"/>
                </a:solidFill>
              </a:rPr>
              <a:t>  «Пункт питания»</a:t>
            </a:r>
          </a:p>
          <a:p>
            <a:pPr marL="174625" lvl="0" indent="-174625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Информирует водителей и пешеходов о том, что рядом место, где можно перекусить</a:t>
            </a: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Назначение знака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6146" name="Picture 2" descr="C:\Documents and Settings\Admin\Рабочий стол\рисунки нов\ПДД\пунк питания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429388" y="2000240"/>
            <a:ext cx="1125149" cy="150019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Шли из цирка мы с тобой.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Снова знак над головой: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В треугольнике – велосипед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По краям же – красный цвет.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786190"/>
            <a:ext cx="5959616" cy="207170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77500" lnSpcReduction="20000"/>
          </a:bodyPr>
          <a:lstStyle/>
          <a:p>
            <a:pPr lvl="0"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Предупреждающий знак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900" b="1" i="1" dirty="0" smtClean="0">
                <a:solidFill>
                  <a:srgbClr val="000099"/>
                </a:solidFill>
              </a:rPr>
              <a:t>  «Пересечение с велосипедной дорожкой»</a:t>
            </a:r>
          </a:p>
          <a:p>
            <a:pPr marL="174625" lvl="0" indent="-174625"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Информирует водителей о необходимости принять меры предосторожности. Устанавливается там, где есть велосипедная дорожка, возможны встречи с велосипедистами.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Назначение знака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170" name="Picture 2" descr="C:\Documents and Settings\Admin\Рабочий стол\рисунки нов\ПДД\preduprejdaychie_032_big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2000239"/>
            <a:ext cx="1714502" cy="1520191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В </a:t>
            </a:r>
            <a:r>
              <a:rPr lang="ru-RU" sz="3200" dirty="0" err="1" smtClean="0">
                <a:solidFill>
                  <a:srgbClr val="000099"/>
                </a:solidFill>
              </a:rPr>
              <a:t>голубом</a:t>
            </a:r>
            <a:r>
              <a:rPr lang="ru-RU" sz="3200" dirty="0" smtClean="0">
                <a:solidFill>
                  <a:srgbClr val="000099"/>
                </a:solidFill>
              </a:rPr>
              <a:t> иду я круге.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Не понятно всей округе: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Для чего, куда иду?</a:t>
            </a:r>
          </a:p>
          <a:p>
            <a:pPr marL="0" indent="623888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Да и сам я не пойму.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«Знаки»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 fontScale="92500" lnSpcReduction="10000"/>
          </a:bodyPr>
          <a:lstStyle/>
          <a:p>
            <a:pPr lvl="0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 Предписывающий знак </a:t>
            </a:r>
          </a:p>
          <a:p>
            <a:pPr lvl="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900" b="1" i="1" dirty="0" smtClean="0">
                <a:solidFill>
                  <a:srgbClr val="000099"/>
                </a:solidFill>
              </a:rPr>
              <a:t>  «Пешеходная дорожка»</a:t>
            </a:r>
          </a:p>
          <a:p>
            <a:pPr marL="174625" lvl="0" indent="-174625">
              <a:spcBef>
                <a:spcPts val="700"/>
              </a:spcBef>
              <a:buClr>
                <a:srgbClr val="000099"/>
              </a:buClr>
              <a:buSzPct val="60000"/>
              <a:buFont typeface="Wingdings" pitchFamily="2" charset="2"/>
              <a:buChar char="§"/>
              <a:defRPr/>
            </a:pPr>
            <a:r>
              <a:rPr lang="ru-RU" sz="2900" dirty="0" smtClean="0">
                <a:solidFill>
                  <a:srgbClr val="FF0000"/>
                </a:solidFill>
              </a:rPr>
              <a:t>Показывает, что этой дорожке можно передвигаться только пешеходам </a:t>
            </a:r>
            <a:endParaRPr lang="ru-RU" sz="2900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572132" y="2285992"/>
            <a:ext cx="285752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Название знака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rgbClr val="C00000"/>
                </a:solidFill>
              </a:rPr>
              <a:t>Назначение знака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8194" name="Picture 2" descr="C:\Documents and Settings\Admin\Рабочий стол\рисунки нов\ПДД\пешеходная дорожка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215074" y="2000240"/>
            <a:ext cx="1494033" cy="1465485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26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Как называется техническое устройство, регулирующее движение транспорта и пешехода?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«Культура»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ru-RU" sz="2900" b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r>
              <a:rPr kumimoji="0" lang="ru-RU" sz="4000" b="1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lang="ru-RU" sz="3200" b="1" dirty="0" smtClean="0">
                <a:solidFill>
                  <a:srgbClr val="C00000"/>
                </a:solidFill>
              </a:rPr>
              <a:t>Светофор</a:t>
            </a:r>
            <a:r>
              <a:rPr kumimoji="0" lang="ru-RU" sz="2900" b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26" name="Picture 2" descr="C:\Documents and Settings\Admin\Рабочий стол\рисунки нов\ПДД\светофор\skds_4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57950" y="4000504"/>
            <a:ext cx="1357322" cy="1756534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Элемент дороги, предназначенный для движения пешеходов. Что это?</a:t>
            </a:r>
            <a:endParaRPr lang="ru-RU" sz="32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«Культура»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4000" b="1" dirty="0" smtClean="0">
                <a:solidFill>
                  <a:srgbClr val="C00000"/>
                </a:solidFill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</a:rPr>
              <a:t> Тротуар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None/>
              <a:tabLst/>
              <a:defRPr/>
            </a:pP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3074" name="Picture 2" descr="C:\Documents and Settings\Admin\Рабочий стол\рисунки нов\ПДД\тротуар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033856"/>
            <a:ext cx="3142355" cy="168116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000" dirty="0" smtClean="0">
                <a:solidFill>
                  <a:srgbClr val="000099"/>
                </a:solidFill>
              </a:rPr>
              <a:t>Кому должны подчиняться водители и пешеходы, если сигналы регулировщика противоречат сигналам светофора?</a:t>
            </a:r>
            <a:endParaRPr lang="ru-RU" sz="30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«Культура»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Регулировщику</a:t>
            </a:r>
            <a:r>
              <a:rPr lang="ru-RU" sz="4000" b="1" dirty="0" smtClean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2050" name="Picture 2" descr="C:\Documents and Settings\Admin\Рабочий стол\рисунки нов\ПДД\регулировщик.jpg 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384773" y="4000504"/>
            <a:ext cx="2116317" cy="1714248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78595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Самое распространённое средство механического транспорта. Во всём мире насчитывается более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300 миллионов. Слово переводится с латинского – «самодвижущийся»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Автомобиль</a:t>
            </a:r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26" name="Picture 2" descr="C:\Documents and Settings\Admin\Рабочий стол\рисунки нов\ПДД\gallery_8824_1792_1142596500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857883" y="4000504"/>
            <a:ext cx="2071703" cy="17145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dirty="0" smtClean="0">
                <a:solidFill>
                  <a:srgbClr val="000099"/>
                </a:solidFill>
              </a:rPr>
              <a:t>Где и в каком направлении должны двигаться пешеходы при отсутствии тротуара или пешеходной дорожки?</a:t>
            </a:r>
            <a:endParaRPr lang="ru-RU" sz="28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«Культура»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buClr>
                <a:schemeClr val="accent2"/>
              </a:buClr>
              <a:buSzPct val="60000"/>
              <a:defRPr/>
            </a:pPr>
            <a:endParaRPr lang="ru-RU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По обочине, навстречу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движению транспортных </a:t>
            </a:r>
          </a:p>
          <a:p>
            <a:pPr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средств 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000504"/>
            <a:ext cx="2357454" cy="170477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Здесь надо сначала посмотреть налево – в сторону приближающегося транспорта. Дойдя до середины, остановиться и посмотреть направо. Если путь свободен - продолжить переход. О какой дороге идёт речь?</a:t>
            </a:r>
            <a:endParaRPr lang="ru-RU" sz="32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«Культура»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О дороге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с двухсторонним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движением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4000504"/>
            <a:ext cx="2286028" cy="1732462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Они нужны и пешеходам, и водителям, поэтому их должны соблюдать все. Нарушать их – значит подвергать опасности свою жизнь и жизнь других людей.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200" dirty="0" smtClean="0">
                <a:solidFill>
                  <a:srgbClr val="000099"/>
                </a:solidFill>
              </a:rPr>
              <a:t>О чём идёт речь?</a:t>
            </a:r>
            <a:endParaRPr lang="ru-RU" sz="3200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«Культура»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261938"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endParaRPr lang="ru-RU" sz="800" b="1" dirty="0" smtClean="0">
              <a:solidFill>
                <a:srgbClr val="C00000"/>
              </a:solidFill>
            </a:endParaRP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О Правилах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 дорожного </a:t>
            </a:r>
          </a:p>
          <a:p>
            <a:pPr marL="261938" lvl="0">
              <a:buClr>
                <a:schemeClr val="accent2"/>
              </a:buClr>
              <a:buSzPct val="60000"/>
              <a:defRPr/>
            </a:pPr>
            <a:r>
              <a:rPr lang="ru-RU" sz="2400" b="1" dirty="0" smtClean="0">
                <a:solidFill>
                  <a:srgbClr val="C00000"/>
                </a:solidFill>
              </a:rPr>
              <a:t> движения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2050" name="Picture 2" descr="C:\Documents and Settings\Admin\Рабочий стол\рисунки нов\ПДД\2624dfab16af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 rot="21205503">
            <a:off x="5588956" y="4067807"/>
            <a:ext cx="1268314" cy="1614520"/>
          </a:xfrm>
          <a:prstGeom prst="rect">
            <a:avLst/>
          </a:prstGeom>
          <a:noFill/>
        </p:spPr>
      </p:pic>
      <p:pic>
        <p:nvPicPr>
          <p:cNvPr id="2051" name="Picture 3" descr="C:\Documents and Settings\Admin\Рабочий стол\рисунки нов\ПДД\612024.jpg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7072330" y="4071942"/>
            <a:ext cx="1237338" cy="1599700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78595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Этот вид городского транспорта ведёт своё начало от КОНКИ – городской железной дороги, по линиям которой небольшие вагоны двигались при помощи лошадиной упряжки. В переводе с английского  - «тележка, путь»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2800" b="1" dirty="0" smtClean="0">
                <a:solidFill>
                  <a:srgbClr val="C00000"/>
                </a:solidFill>
              </a:rPr>
              <a:t>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 Трамвай </a:t>
            </a:r>
            <a:r>
              <a:rPr lang="ru-RU" sz="2400" dirty="0" smtClean="0"/>
              <a:t> </a:t>
            </a:r>
            <a:endParaRPr kumimoji="0" lang="ru-RU" sz="2900" b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2051" name="Picture 3" descr="C:\Documents and Settings\Admin\Рабочий стол\рисунки нов\ПДД\112333m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72132" y="4000504"/>
            <a:ext cx="2286016" cy="173407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0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Этот вид транспорта с педалями и рулём был сделан в России крепостным кузнецом Ефимом Артамоновым из села Верховья на Урале. 15 сентября 1801 году тысячи людей на </a:t>
            </a:r>
            <a:r>
              <a:rPr lang="ru-RU" dirty="0" err="1" smtClean="0">
                <a:solidFill>
                  <a:srgbClr val="000099"/>
                </a:solidFill>
              </a:rPr>
              <a:t>Хатынском</a:t>
            </a:r>
            <a:r>
              <a:rPr lang="ru-RU" dirty="0" smtClean="0">
                <a:solidFill>
                  <a:srgbClr val="000099"/>
                </a:solidFill>
              </a:rPr>
              <a:t> поле в Москве с изумлением наблюдали за удивительной двухколёсной тележкой. А сейчас он достаточно распространён. О чём идёт речь?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О велосипеде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3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3074" name="Picture 2" descr="C:\Documents and Settings\Admin\Рабочий стол\рисунки нов\ПДД\14_Com_Prarie_FS_2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3984907"/>
            <a:ext cx="2840124" cy="1730109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785950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32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Название этого транспортного средства произошло от латинского – «производящий в движение» и греческого – «круг, колесо». Обычно у него два колеса, расположенных друг за другом. Довольно часто прикрепляют пассажирскую коляску и тогда он становится трёхколёсным. Что это за транспорт?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Мотоцикл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4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4098" name="Picture 2" descr="C:\Documents and Settings\Admin\Рабочий стол\рисунки нов\ПДД\cc4062eaa9c1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429256" y="4000504"/>
            <a:ext cx="2857520" cy="1732360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714512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775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Количество различных типов таких машин намного больше, чем легковых автомобилей. Предназначены они для перевозки сыпучих грузов (цемента, муки, песка и т.д.).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Что это за класс автомобилей, которые сбрасывают груз по прибытию к месту назначения?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2000" b="1" dirty="0" smtClean="0">
                <a:solidFill>
                  <a:srgbClr val="C00000"/>
                </a:solidFill>
              </a:rPr>
              <a:t>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Грузовые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автомобили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defRPr/>
            </a:pPr>
            <a:endParaRPr lang="ru-RU" sz="3200" b="1" dirty="0" smtClean="0">
              <a:solidFill>
                <a:srgbClr val="C00000"/>
              </a:solidFill>
            </a:endParaRP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5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5122" name="Picture 2" descr="C:\Documents and Settings\Admin\Рабочий стол\рисунки нов\ПДД\2a4f17c819ff4160dafbbe399b9570fc_313782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386393" y="4000504"/>
            <a:ext cx="2828945" cy="171451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20000"/>
          </a:bodyPr>
          <a:lstStyle/>
          <a:p>
            <a:pPr>
              <a:spcBef>
                <a:spcPts val="0"/>
              </a:spcBef>
              <a:buNone/>
            </a:pPr>
            <a:r>
              <a:rPr lang="ru-RU" sz="2800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Большинство этих автомобилей принадлежат к классу грузовиков.  Эти машины оснащены сигналами, сиренами, чтобы им уступали проезжую часть.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Что это за машины? 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«Транспорт»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5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5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Машины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специального </a:t>
            </a: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назначения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286380" y="4000504"/>
            <a:ext cx="3143272" cy="1714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8" name="Picture 4" descr="C:\Documents and Settings\Admin\Рабочий стол\рисунки нов\ПДД\78.jpg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00760" y="4000504"/>
            <a:ext cx="1515825" cy="1000132"/>
          </a:xfrm>
          <a:prstGeom prst="rect">
            <a:avLst/>
          </a:prstGeom>
          <a:noFill/>
        </p:spPr>
      </p:pic>
      <p:pic>
        <p:nvPicPr>
          <p:cNvPr id="1026" name="Picture 2" descr="C:\Documents and Settings\Admin\Рабочий стол\рисунки нов\ПДД\pt433362.jpg"/>
          <p:cNvPicPr>
            <a:picLocks noChangeAspect="1" noChangeArrowheads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16" y="4758648"/>
            <a:ext cx="1500198" cy="919040"/>
          </a:xfrm>
          <a:prstGeom prst="rect">
            <a:avLst/>
          </a:prstGeom>
          <a:noFill/>
        </p:spPr>
      </p:pic>
      <p:pic>
        <p:nvPicPr>
          <p:cNvPr id="1027" name="Picture 3" descr="C:\Documents and Settings\Admin\Рабочий стол\рисунки нов\ПДД\2602.jpg"/>
          <p:cNvPicPr>
            <a:picLocks noChangeAspect="1" noChangeArrowheads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301978" y="4818399"/>
            <a:ext cx="1593604" cy="896617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612648" y="1928802"/>
            <a:ext cx="8031318" cy="1643074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ru-RU" i="1" dirty="0" smtClean="0">
                <a:solidFill>
                  <a:srgbClr val="FF0000"/>
                </a:solidFill>
              </a:rPr>
              <a:t>Вопрос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С какого возраста разрешается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000099"/>
                </a:solidFill>
              </a:rPr>
              <a:t>водить велосипед по улицам и дорогам?</a:t>
            </a:r>
            <a:endParaRPr lang="ru-RU" dirty="0">
              <a:solidFill>
                <a:srgbClr val="000099"/>
              </a:solidFill>
            </a:endParaRPr>
          </a:p>
        </p:txBody>
      </p:sp>
      <p:sp>
        <p:nvSpPr>
          <p:cNvPr id="4" name="Прямоугольник с двумя скругленными противолежащими углами 3"/>
          <p:cNvSpPr/>
          <p:nvPr/>
        </p:nvSpPr>
        <p:spPr>
          <a:xfrm>
            <a:off x="857224" y="4572008"/>
            <a:ext cx="1357322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Ответ</a:t>
            </a:r>
            <a:endParaRPr lang="ru-RU" sz="2400" b="1" dirty="0"/>
          </a:p>
        </p:txBody>
      </p:sp>
      <p:pic>
        <p:nvPicPr>
          <p:cNvPr id="5" name="Picture 2" descr="Untitled-1"/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044"/>
            <a:ext cx="1105642" cy="1122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857620" y="285728"/>
            <a:ext cx="3857652" cy="642942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Раздел</a:t>
            </a:r>
            <a:r>
              <a:rPr lang="ru-RU" sz="28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«Велосипед»</a:t>
            </a:r>
            <a:endParaRPr kumimoji="0" lang="ru-RU" sz="28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Содержимое 2"/>
          <p:cNvSpPr txBox="1">
            <a:spLocks/>
          </p:cNvSpPr>
          <p:nvPr/>
        </p:nvSpPr>
        <p:spPr>
          <a:xfrm>
            <a:off x="2643174" y="3929066"/>
            <a:ext cx="5959616" cy="1857388"/>
          </a:xfrm>
          <a:prstGeom prst="rect">
            <a:avLst/>
          </a:prstGeom>
          <a:solidFill>
            <a:srgbClr val="CCCCFF"/>
          </a:solidFill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>
            <a:normAutofit/>
          </a:bodyPr>
          <a:lstStyle/>
          <a:p>
            <a:pPr marL="320040" lvl="0" indent="-320040">
              <a:buClr>
                <a:schemeClr val="accent2"/>
              </a:buClr>
              <a:buSzPct val="60000"/>
              <a:defRPr/>
            </a:pPr>
            <a:endParaRPr lang="ru-RU" sz="2800" b="1" dirty="0" smtClean="0">
              <a:solidFill>
                <a:srgbClr val="C00000"/>
              </a:solidFill>
            </a:endParaRPr>
          </a:p>
          <a:p>
            <a:pPr marL="320040" lvl="0" indent="-320040">
              <a:buClr>
                <a:schemeClr val="accent2"/>
              </a:buClr>
              <a:buSzPct val="60000"/>
              <a:defRPr/>
            </a:pPr>
            <a:r>
              <a:rPr lang="ru-RU" sz="3200" b="1" dirty="0" smtClean="0">
                <a:solidFill>
                  <a:srgbClr val="C00000"/>
                </a:solidFill>
              </a:rPr>
              <a:t>   С 14 лет</a:t>
            </a:r>
          </a:p>
        </p:txBody>
      </p:sp>
      <p:sp>
        <p:nvSpPr>
          <p:cNvPr id="10" name="Прямоугольник с двумя скругленными противолежащими углами 9">
            <a:hlinkClick r:id="rId3" action="ppaction://hlinksldjump"/>
          </p:cNvPr>
          <p:cNvSpPr/>
          <p:nvPr/>
        </p:nvSpPr>
        <p:spPr>
          <a:xfrm>
            <a:off x="7858180" y="6357958"/>
            <a:ext cx="1214414" cy="428628"/>
          </a:xfrm>
          <a:prstGeom prst="round2DiagRect">
            <a:avLst>
              <a:gd name="adj1" fmla="val 413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Назад</a:t>
            </a:r>
            <a:endParaRPr lang="ru-RU" b="1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7929586" y="357166"/>
            <a:ext cx="714380" cy="571504"/>
          </a:xfrm>
          <a:prstGeom prst="round2DiagRect">
            <a:avLst>
              <a:gd name="adj1" fmla="val 16667"/>
              <a:gd name="adj2" fmla="val 37302"/>
            </a:avLst>
          </a:prstGeom>
          <a:solidFill>
            <a:srgbClr val="000099"/>
          </a:solidFill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6000768"/>
            <a:ext cx="571472" cy="214314"/>
          </a:xfrm>
          <a:prstGeom prst="rect">
            <a:avLst/>
          </a:prstGeom>
          <a:solidFill>
            <a:srgbClr val="CC6600">
              <a:alpha val="87000"/>
            </a:srgb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472" y="6000768"/>
            <a:ext cx="8572528" cy="214314"/>
          </a:xfrm>
          <a:prstGeom prst="rect">
            <a:avLst/>
          </a:prstGeom>
          <a:solidFill>
            <a:schemeClr val="accent1">
              <a:lumMod val="75000"/>
              <a:alpha val="78000"/>
            </a:schemeClr>
          </a:solidFill>
          <a:ln w="38100" cmpd="sng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/>
          </a:p>
        </p:txBody>
      </p:sp>
      <p:pic>
        <p:nvPicPr>
          <p:cNvPr id="9218" name="Picture 2" descr="C:\Documents and Settings\Admin\Рабочий стол\рисунки нов\ПДД\1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500694" y="4000504"/>
            <a:ext cx="2286016" cy="1737372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бычна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502</TotalTime>
  <Words>1120</Words>
  <Application>Microsoft Office PowerPoint</Application>
  <PresentationFormat>Экран (4:3)</PresentationFormat>
  <Paragraphs>364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Обычная</vt:lpstr>
      <vt:lpstr>   интерактивная игра «Знатоки дорожного движения»</vt:lpstr>
      <vt:lpstr>Интерактивная игра  «Знатоки дорожного движения»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интерактивная игра «Знатоки дорожного движения»</dc:title>
  <cp:lastModifiedBy>Герасименко</cp:lastModifiedBy>
  <cp:revision>75</cp:revision>
  <dcterms:modified xsi:type="dcterms:W3CDTF">2020-03-02T12:14:15Z</dcterms:modified>
</cp:coreProperties>
</file>